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5"/>
  </p:notesMasterIdLst>
  <p:sldIdLst>
    <p:sldId id="859" r:id="rId3"/>
    <p:sldId id="1070" r:id="rId4"/>
    <p:sldId id="1107" r:id="rId5"/>
    <p:sldId id="1072" r:id="rId6"/>
    <p:sldId id="1076" r:id="rId7"/>
    <p:sldId id="1098" r:id="rId8"/>
    <p:sldId id="1099" r:id="rId9"/>
    <p:sldId id="1108" r:id="rId10"/>
    <p:sldId id="1109" r:id="rId11"/>
    <p:sldId id="1112" r:id="rId12"/>
    <p:sldId id="1085" r:id="rId13"/>
    <p:sldId id="1113" r:id="rId14"/>
    <p:sldId id="1102" r:id="rId15"/>
    <p:sldId id="1115" r:id="rId16"/>
    <p:sldId id="1116" r:id="rId17"/>
    <p:sldId id="1117" r:id="rId18"/>
    <p:sldId id="1118" r:id="rId19"/>
    <p:sldId id="1119" r:id="rId20"/>
    <p:sldId id="1120" r:id="rId21"/>
    <p:sldId id="1121" r:id="rId22"/>
    <p:sldId id="1124" r:id="rId23"/>
    <p:sldId id="1122" r:id="rId24"/>
    <p:sldId id="1123" r:id="rId25"/>
    <p:sldId id="1125" r:id="rId26"/>
    <p:sldId id="1128" r:id="rId27"/>
    <p:sldId id="1129" r:id="rId28"/>
    <p:sldId id="1127" r:id="rId29"/>
    <p:sldId id="1130" r:id="rId30"/>
    <p:sldId id="1131" r:id="rId31"/>
    <p:sldId id="1132" r:id="rId32"/>
    <p:sldId id="1133" r:id="rId33"/>
    <p:sldId id="1134" r:id="rId34"/>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5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58"/>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7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8" Type="http://schemas.openxmlformats.org/officeDocument/2006/relationships/tableStyles" Target="tableStyles.xml"/><Relationship Id="rId37" Type="http://schemas.openxmlformats.org/officeDocument/2006/relationships/viewProps" Target="viewProps.xml"/><Relationship Id="rId36" Type="http://schemas.openxmlformats.org/officeDocument/2006/relationships/presProps" Target="presProps.xml"/><Relationship Id="rId35" Type="http://schemas.openxmlformats.org/officeDocument/2006/relationships/notesMaster" Target="notesMasters/notesMaster1.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14.png"/><Relationship Id="rId1" Type="http://schemas.openxmlformats.org/officeDocument/2006/relationships/image" Target="../media/image16.png"/></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4.png"/><Relationship Id="rId3" Type="http://schemas.openxmlformats.org/officeDocument/2006/relationships/image" Target="../media/image15.png"/><Relationship Id="rId2" Type="http://schemas.openxmlformats.org/officeDocument/2006/relationships/image" Target="../media/image19.png"/><Relationship Id="rId1" Type="http://schemas.openxmlformats.org/officeDocument/2006/relationships/image" Target="../media/image17.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4.png"/><Relationship Id="rId3" Type="http://schemas.openxmlformats.org/officeDocument/2006/relationships/image" Target="../media/image24.png"/><Relationship Id="rId2" Type="http://schemas.openxmlformats.org/officeDocument/2006/relationships/image" Target="../media/image12.png"/><Relationship Id="rId1" Type="http://schemas.openxmlformats.org/officeDocument/2006/relationships/image" Target="../media/image23.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4.png"/><Relationship Id="rId2" Type="http://schemas.openxmlformats.org/officeDocument/2006/relationships/image" Target="../media/image15.png"/><Relationship Id="rId1" Type="http://schemas.openxmlformats.org/officeDocument/2006/relationships/image" Target="../media/image25.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image" Target="../media/image26.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29.png"/><Relationship Id="rId1"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9.png"/><Relationship Id="rId2" Type="http://schemas.openxmlformats.org/officeDocument/2006/relationships/image" Target="../media/image15.png"/><Relationship Id="rId1"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9.png"/><Relationship Id="rId1" Type="http://schemas.openxmlformats.org/officeDocument/2006/relationships/image" Target="../media/image31.png"/></Relationships>
</file>

<file path=ppt/slides/_rels/slide2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5.png"/><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image" Target="../media/image32.png"/></Relationships>
</file>

<file path=ppt/slides/_rels/slide23.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9.png"/><Relationship Id="rId4" Type="http://schemas.openxmlformats.org/officeDocument/2006/relationships/image" Target="../media/image38.png"/><Relationship Id="rId3" Type="http://schemas.openxmlformats.org/officeDocument/2006/relationships/image" Target="../media/image14.png"/><Relationship Id="rId2" Type="http://schemas.openxmlformats.org/officeDocument/2006/relationships/image" Target="../media/image37.png"/><Relationship Id="rId1" Type="http://schemas.openxmlformats.org/officeDocument/2006/relationships/image" Target="../media/image36.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9.png"/><Relationship Id="rId3" Type="http://schemas.openxmlformats.org/officeDocument/2006/relationships/image" Target="../media/image38.png"/><Relationship Id="rId2" Type="http://schemas.openxmlformats.org/officeDocument/2006/relationships/image" Target="../media/image15.png"/><Relationship Id="rId1" Type="http://schemas.openxmlformats.org/officeDocument/2006/relationships/image" Target="../media/image40.pn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41.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4.png"/><Relationship Id="rId1" Type="http://schemas.openxmlformats.org/officeDocument/2006/relationships/image" Target="../media/image43.png"/></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46.png"/><Relationship Id="rId1" Type="http://schemas.openxmlformats.org/officeDocument/2006/relationships/image" Target="../media/image45.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6.png"/><Relationship Id="rId2" Type="http://schemas.openxmlformats.org/officeDocument/2006/relationships/image" Target="../media/image15.png"/><Relationship Id="rId1" Type="http://schemas.openxmlformats.org/officeDocument/2006/relationships/image" Target="../media/image4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9.png"/><Relationship Id="rId1" Type="http://schemas.openxmlformats.org/officeDocument/2006/relationships/image" Target="../media/image48.png"/></Relationships>
</file>

<file path=ppt/slides/_rels/slide3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4.png"/><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image" Target="../media/image50.png"/></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2.png"/><Relationship Id="rId3" Type="http://schemas.openxmlformats.org/officeDocument/2006/relationships/image" Target="../media/image51.png"/><Relationship Id="rId2" Type="http://schemas.openxmlformats.org/officeDocument/2006/relationships/image" Target="../media/image15.png"/><Relationship Id="rId1" Type="http://schemas.openxmlformats.org/officeDocument/2006/relationships/image" Target="../media/image53.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交变电流</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电能的输送</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949;FounderCES"/>
          <p:cNvPicPr/>
          <p:nvPr/>
        </p:nvPicPr>
        <p:blipFill>
          <a:blip r:embed="rId1"/>
          <a:stretch>
            <a:fillRect/>
          </a:stretch>
        </p:blipFill>
        <p:spPr>
          <a:xfrm>
            <a:off x="497192" y="959014"/>
            <a:ext cx="826824" cy="295189"/>
          </a:xfrm>
          <a:prstGeom prst="rect">
            <a:avLst/>
          </a:prstGeom>
        </p:spPr>
      </p:pic>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输电导线的横截面积会增大输电导线的电阻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根据输电过程中损失的电功率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这样做不利于减小输电过程中的电能损失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根据输电过程中损失的电功率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高压输电中减小输电电流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有利于减小电路的发热损耗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输送电压一定时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输送的电功率越大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输电线上的电流越大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输电过程中的电能损失越大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高压输电需要综合考虑输送功率大小、距离的远近、技术和经济要求等各个方面的因素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所以不是输电电压越高越好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qw12.jpg" descr="id:2147493021;FounderCES"/>
          <p:cNvPicPr/>
          <p:nvPr/>
        </p:nvPicPr>
        <p:blipFill>
          <a:blip r:embed="rId2"/>
          <a:stretch>
            <a:fillRect/>
          </a:stretch>
        </p:blipFill>
        <p:spPr>
          <a:xfrm>
            <a:off x="3286894" y="4538625"/>
            <a:ext cx="4980637" cy="169868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图所示，发电站通过升压变压器、输电导线和降压变压器把电能输送到用户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升压变压器和降压变压器都视为理想变压器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已知发电机的输出功率是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kW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，输出电压是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250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，升压变压器的原、副线圈的匝数比为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求升压变压器的输出电压和输电导线中的电流</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24典例2.eps" descr="id:2147489984;FounderCES"/>
          <p:cNvPicPr/>
          <p:nvPr/>
        </p:nvPicPr>
        <p:blipFill>
          <a:blip r:embed="rId1"/>
          <a:stretch>
            <a:fillRect/>
          </a:stretch>
        </p:blipFill>
        <p:spPr>
          <a:xfrm>
            <a:off x="449985" y="927382"/>
            <a:ext cx="1032891" cy="333149"/>
          </a:xfrm>
          <a:prstGeom prst="rect">
            <a:avLst/>
          </a:prstGeom>
        </p:spPr>
      </p:pic>
      <p:pic>
        <p:nvPicPr>
          <p:cNvPr id="4" name="24答案.eps" descr="id:2147489956;FounderCES"/>
          <p:cNvPicPr/>
          <p:nvPr/>
        </p:nvPicPr>
        <p:blipFill>
          <a:blip r:embed="rId2"/>
          <a:stretch>
            <a:fillRect/>
          </a:stretch>
        </p:blipFill>
        <p:spPr>
          <a:xfrm>
            <a:off x="478530" y="3213313"/>
            <a:ext cx="826824" cy="295189"/>
          </a:xfrm>
          <a:prstGeom prst="rect">
            <a:avLst/>
          </a:prstGeom>
        </p:spPr>
      </p:pic>
      <p:sp>
        <p:nvSpPr>
          <p:cNvPr id="5" name="矩形 4"/>
          <p:cNvSpPr/>
          <p:nvPr/>
        </p:nvSpPr>
        <p:spPr>
          <a:xfrm>
            <a:off x="1626061" y="3120682"/>
            <a:ext cx="2092881" cy="461665"/>
          </a:xfrm>
          <a:prstGeom prst="rect">
            <a:avLst/>
          </a:prstGeom>
        </p:spPr>
        <p:txBody>
          <a:bodyPr wrap="none">
            <a:spAutoFit/>
          </a:bodyPr>
          <a:lstStyle/>
          <a:p>
            <a:r>
              <a:rPr lang="en-US" altLang="zh-CN" sz="2400" dirty="0">
                <a:solidFill>
                  <a:srgbClr val="000000"/>
                </a:solidFill>
              </a:rPr>
              <a:t>6</a:t>
            </a:r>
            <a:r>
              <a:rPr lang="en-US" altLang="zh-CN" sz="2400" dirty="0">
                <a:solidFill>
                  <a:srgbClr val="000000"/>
                </a:solidFill>
                <a:ea typeface="楷体" panose="02010609060101010101" pitchFamily="49" charset="-122"/>
              </a:rPr>
              <a:t> </a:t>
            </a:r>
            <a:r>
              <a:rPr lang="en-US" altLang="zh-CN" sz="2400" dirty="0">
                <a:solidFill>
                  <a:srgbClr val="000000"/>
                </a:solidFill>
              </a:rPr>
              <a:t>250</a:t>
            </a:r>
            <a:r>
              <a:rPr lang="en-US" altLang="zh-CN" sz="2400" dirty="0">
                <a:solidFill>
                  <a:srgbClr val="000000"/>
                </a:solidFill>
                <a:ea typeface="楷体" panose="02010609060101010101" pitchFamily="49" charset="-122"/>
              </a:rPr>
              <a:t> </a:t>
            </a:r>
            <a:r>
              <a:rPr lang="en-US" altLang="zh-CN" sz="2400" dirty="0">
                <a:solidFill>
                  <a:srgbClr val="000000"/>
                </a:solidFill>
                <a:latin typeface="Book Antiqua" panose="02040602050305030304" pitchFamily="18" charset="0"/>
                <a:cs typeface="Times New Roman" panose="02020603050405020304" pitchFamily="18" charset="0"/>
              </a:rPr>
              <a:t>V</a:t>
            </a:r>
            <a:r>
              <a:rPr lang="zh-CN" altLang="zh-CN" sz="2400" dirty="0">
                <a:solidFill>
                  <a:srgbClr val="000000"/>
                </a:solidFill>
                <a:cs typeface="Times New Roman" panose="02020603050405020304" pitchFamily="18" charset="0"/>
              </a:rPr>
              <a:t>　</a:t>
            </a:r>
            <a:r>
              <a:rPr lang="en-US" altLang="zh-CN" sz="2400" dirty="0">
                <a:solidFill>
                  <a:srgbClr val="000000"/>
                </a:solidFill>
              </a:rPr>
              <a:t>16</a:t>
            </a:r>
            <a:r>
              <a:rPr lang="en-US" altLang="zh-CN" sz="2400" dirty="0">
                <a:solidFill>
                  <a:srgbClr val="000000"/>
                </a:solidFill>
                <a:ea typeface="楷体" panose="02010609060101010101" pitchFamily="49" charset="-122"/>
              </a:rPr>
              <a:t> </a:t>
            </a:r>
            <a:r>
              <a:rPr lang="en-US" altLang="zh-CN" sz="2400" dirty="0">
                <a:solidFill>
                  <a:srgbClr val="000000"/>
                </a:solidFill>
              </a:rPr>
              <a:t>A</a:t>
            </a:r>
            <a:endParaRPr lang="zh-CN" altLang="en-US" sz="2400" dirty="0"/>
          </a:p>
        </p:txBody>
      </p:sp>
      <p:pic>
        <p:nvPicPr>
          <p:cNvPr id="6" name="f308.jpg" descr="id:2147493049;FounderCES"/>
          <p:cNvPicPr/>
          <p:nvPr/>
        </p:nvPicPr>
        <p:blipFill>
          <a:blip r:embed="rId3"/>
          <a:stretch>
            <a:fillRect/>
          </a:stretch>
        </p:blipFill>
        <p:spPr>
          <a:xfrm>
            <a:off x="6905956" y="3573016"/>
            <a:ext cx="4392488" cy="1477638"/>
          </a:xfrm>
          <a:prstGeom prst="rect">
            <a:avLst/>
          </a:prstGeom>
        </p:spPr>
      </p:pic>
      <mc:AlternateContent xmlns:mc="http://schemas.openxmlformats.org/markup-compatibility/2006">
        <mc:Choice xmlns:a14="http://schemas.microsoft.com/office/drawing/2010/main" Requires="a14">
          <p:sp>
            <p:nvSpPr>
              <p:cNvPr id="7" name="内容占位符 1"/>
              <p:cNvSpPr txBox="1"/>
              <p:nvPr/>
            </p:nvSpPr>
            <p:spPr bwMode="auto">
              <a:xfrm>
                <a:off x="351523" y="3429000"/>
                <a:ext cx="11485848" cy="2553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升压变压器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根据公式</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250</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250</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𝟎𝟎𝟎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𝟐𝟓𝟎</m:t>
                        </m:r>
                      </m:den>
                    </m:f>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51523" y="3429000"/>
                <a:ext cx="11485848" cy="2553456"/>
              </a:xfrm>
              <a:prstGeom prst="rect">
                <a:avLst/>
              </a:prstGeom>
              <a:blipFill rotWithShape="1">
                <a:blip r:embed="rId4"/>
                <a:stretch>
                  <a:fillRect l="-3" r="3" b="-969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8" name="24解析.eps" descr="id:2147489949;FounderCES"/>
          <p:cNvPicPr/>
          <p:nvPr/>
        </p:nvPicPr>
        <p:blipFill>
          <a:blip r:embed="rId5"/>
          <a:stretch>
            <a:fillRect/>
          </a:stretch>
        </p:blipFill>
        <p:spPr>
          <a:xfrm>
            <a:off x="487861" y="3800467"/>
            <a:ext cx="826824" cy="29518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若输电导线中的电功率损失为输入功率的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％，求输电导线的总电阻和降压变压器原线圈两端的电压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f308.jpg" descr="id:2147493049;FounderCES"/>
          <p:cNvPicPr/>
          <p:nvPr/>
        </p:nvPicPr>
        <p:blipFill>
          <a:blip r:embed="rId1"/>
          <a:stretch>
            <a:fillRect/>
          </a:stretch>
        </p:blipFill>
        <p:spPr>
          <a:xfrm>
            <a:off x="6108326" y="2802283"/>
            <a:ext cx="4392488" cy="1477638"/>
          </a:xfrm>
          <a:prstGeom prst="rect">
            <a:avLst/>
          </a:prstGeom>
        </p:spPr>
      </p:pic>
      <mc:AlternateContent xmlns:mc="http://schemas.openxmlformats.org/markup-compatibility/2006">
        <mc:Choice xmlns:a14="http://schemas.microsoft.com/office/drawing/2010/main" Requires="a14">
          <p:sp>
            <p:nvSpPr>
              <p:cNvPr id="4" name="内容占位符 1"/>
              <p:cNvSpPr txBox="1"/>
              <p:nvPr/>
            </p:nvSpPr>
            <p:spPr bwMode="auto">
              <a:xfrm>
                <a:off x="351523" y="2360851"/>
                <a:ext cx="5455651" cy="2691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P</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0.04</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𝟎𝟒</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15.625</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000</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4" name="内容占位符 1"/>
              <p:cNvSpPr txBox="1">
                <a:spLocks noRot="1" noChangeAspect="1" noMove="1" noResize="1" noEditPoints="1" noAdjustHandles="1" noChangeArrowheads="1" noChangeShapeType="1" noTextEdit="1"/>
              </p:cNvSpPr>
              <p:nvPr/>
            </p:nvSpPr>
            <p:spPr bwMode="auto">
              <a:xfrm>
                <a:off x="351523" y="2360851"/>
                <a:ext cx="5455651" cy="2691634"/>
              </a:xfrm>
              <a:prstGeom prst="rect">
                <a:avLst/>
              </a:prstGeom>
              <a:blipFill rotWithShape="1">
                <a:blip r:embed="rId2"/>
                <a:stretch>
                  <a:fillRect l="-7" t="-21" r="2" b="1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5" name="24解析.eps" descr="id:2147489949;FounderCES"/>
          <p:cNvPicPr/>
          <p:nvPr/>
        </p:nvPicPr>
        <p:blipFill>
          <a:blip r:embed="rId3"/>
          <a:stretch>
            <a:fillRect/>
          </a:stretch>
        </p:blipFill>
        <p:spPr>
          <a:xfrm>
            <a:off x="487861" y="2623452"/>
            <a:ext cx="826824" cy="295189"/>
          </a:xfrm>
          <a:prstGeom prst="rect">
            <a:avLst/>
          </a:prstGeom>
        </p:spPr>
      </p:pic>
      <p:pic>
        <p:nvPicPr>
          <p:cNvPr id="6" name="24答案.eps" descr="id:2147489956;FounderCES"/>
          <p:cNvPicPr/>
          <p:nvPr/>
        </p:nvPicPr>
        <p:blipFill>
          <a:blip r:embed="rId4"/>
          <a:stretch>
            <a:fillRect/>
          </a:stretch>
        </p:blipFill>
        <p:spPr>
          <a:xfrm>
            <a:off x="478530" y="2049373"/>
            <a:ext cx="826824" cy="295189"/>
          </a:xfrm>
          <a:prstGeom prst="rect">
            <a:avLst/>
          </a:prstGeom>
        </p:spPr>
      </p:pic>
      <p:sp>
        <p:nvSpPr>
          <p:cNvPr id="7" name="矩形 6"/>
          <p:cNvSpPr/>
          <p:nvPr/>
        </p:nvSpPr>
        <p:spPr>
          <a:xfrm>
            <a:off x="1486694" y="1844824"/>
            <a:ext cx="3381911" cy="587981"/>
          </a:xfrm>
          <a:prstGeom prst="rect">
            <a:avLst/>
          </a:prstGeom>
        </p:spPr>
        <p:txBody>
          <a:bodyPr wrap="square">
            <a:spAutoFit/>
          </a:bodyPr>
          <a:lstStyle/>
          <a:p>
            <a:pPr algn="just">
              <a:lnSpc>
                <a:spcPct val="150000"/>
              </a:lnSpc>
              <a:spcAft>
                <a:spcPts val="0"/>
              </a:spcAft>
            </a:pPr>
            <a:r>
              <a:rPr lang="en-US" altLang="zh-CN" sz="2400" dirty="0">
                <a:solidFill>
                  <a:srgbClr val="000000"/>
                </a:solidFill>
                <a:cs typeface="Times New Roman" panose="02020603050405020304" pitchFamily="18" charset="0"/>
              </a:rPr>
              <a:t>15.625</a:t>
            </a:r>
            <a:r>
              <a:rPr lang="en-US" altLang="zh-CN" sz="2400" dirty="0">
                <a:solidFill>
                  <a:srgbClr val="000000"/>
                </a:solidFill>
                <a:ea typeface="楷体" panose="02010609060101010101" pitchFamily="49" charset="-122"/>
                <a:cs typeface="Times New Roman" panose="02020603050405020304" pitchFamily="18" charset="0"/>
              </a:rPr>
              <a:t> </a:t>
            </a:r>
            <a:r>
              <a:rPr lang="en-US" altLang="zh-CN" sz="2400" dirty="0" smtClean="0">
                <a:solidFill>
                  <a:srgbClr val="000000"/>
                </a:solidFill>
                <a:cs typeface="Times New Roman" panose="02020603050405020304" pitchFamily="18" charset="0"/>
              </a:rPr>
              <a:t>Ω</a:t>
            </a:r>
            <a:r>
              <a:rPr lang="en-US" altLang="zh-CN" sz="2400" i="1" dirty="0" smtClean="0">
                <a:solidFill>
                  <a:srgbClr val="000000"/>
                </a:solidFill>
                <a:cs typeface="Times New Roman" panose="02020603050405020304" pitchFamily="18" charset="0"/>
              </a:rPr>
              <a:t>      </a:t>
            </a:r>
            <a:r>
              <a:rPr lang="en-US" altLang="zh-CN" sz="2400" dirty="0" smtClean="0">
                <a:solidFill>
                  <a:srgbClr val="000000"/>
                </a:solidFill>
                <a:cs typeface="Times New Roman" panose="02020603050405020304" pitchFamily="18" charset="0"/>
              </a:rPr>
              <a:t>6</a:t>
            </a:r>
            <a:r>
              <a:rPr lang="en-US" altLang="zh-CN" sz="2400" dirty="0" smtClean="0">
                <a:solidFill>
                  <a:srgbClr val="000000"/>
                </a:solidFill>
                <a:ea typeface="楷体" panose="02010609060101010101" pitchFamily="49" charset="-122"/>
                <a:cs typeface="Times New Roman" panose="02020603050405020304" pitchFamily="18" charset="0"/>
              </a:rPr>
              <a:t> </a:t>
            </a:r>
            <a:r>
              <a:rPr lang="en-US" altLang="zh-CN" sz="2400" dirty="0">
                <a:solidFill>
                  <a:srgbClr val="000000"/>
                </a:solidFill>
                <a:cs typeface="Times New Roman" panose="02020603050405020304" pitchFamily="18" charset="0"/>
              </a:rPr>
              <a:t>000</a:t>
            </a:r>
            <a:r>
              <a:rPr lang="en-US" altLang="zh-CN" sz="2400" dirty="0">
                <a:solidFill>
                  <a:srgbClr val="000000"/>
                </a:solidFill>
                <a:ea typeface="楷体" panose="02010609060101010101" pitchFamily="49" charset="-122"/>
                <a:cs typeface="Times New Roman" panose="02020603050405020304" pitchFamily="18" charset="0"/>
              </a:rPr>
              <a:t> </a:t>
            </a:r>
            <a:r>
              <a:rPr lang="en-US" altLang="zh-CN" sz="2400" dirty="0">
                <a:solidFill>
                  <a:srgbClr val="000000"/>
                </a:solidFill>
                <a:latin typeface="Book Antiqua" panose="02040602050305030304" pitchFamily="18" charset="0"/>
                <a:cs typeface="Times New Roman" panose="02020603050405020304" pitchFamily="18" charset="0"/>
              </a:rPr>
              <a:t>V</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24情境通.eps" descr="id:2147493070;FounderCES"/>
          <p:cNvPicPr/>
          <p:nvPr/>
        </p:nvPicPr>
        <p:blipFill>
          <a:blip r:embed="rId1">
            <a:clrChange>
              <a:clrFrom>
                <a:srgbClr val="000000">
                  <a:alpha val="0"/>
                </a:srgbClr>
              </a:clrFrom>
              <a:clrTo>
                <a:srgbClr val="000000">
                  <a:alpha val="0"/>
                </a:srgbClr>
              </a:clrTo>
            </a:clrChange>
          </a:blip>
          <a:stretch>
            <a:fillRect/>
          </a:stretch>
        </p:blipFill>
        <p:spPr>
          <a:xfrm>
            <a:off x="3502918" y="836712"/>
            <a:ext cx="5256584" cy="532974"/>
          </a:xfrm>
          <a:prstGeom prst="rect">
            <a:avLst/>
          </a:prstGeom>
        </p:spPr>
      </p:pic>
      <p:sp>
        <p:nvSpPr>
          <p:cNvPr id="6" name="内容占位符 1"/>
          <p:cNvSpPr>
            <a:spLocks noGrp="1"/>
          </p:cNvSpPr>
          <p:nvPr>
            <p:ph idx="1"/>
          </p:nvPr>
        </p:nvSpPr>
        <p:spPr>
          <a:xfrm>
            <a:off x="360854" y="1556792"/>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交变电流</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的图像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对交变电流图像的认识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如图所示，正弦式交变电流随时间的变化情况可以从图像上表示出来，电动势、电流、电压随时间均按</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正弦规律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从其他类型的交变电流图像上也可得出相对应的信息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7" name="qw14.jpg" descr="id:2147493084;FounderCES"/>
          <p:cNvPicPr/>
          <p:nvPr/>
        </p:nvPicPr>
        <p:blipFill>
          <a:blip r:embed="rId2"/>
          <a:stretch>
            <a:fillRect/>
          </a:stretch>
        </p:blipFill>
        <p:spPr>
          <a:xfrm>
            <a:off x="4439022" y="4095656"/>
            <a:ext cx="3528392" cy="1826165"/>
          </a:xfrm>
          <a:prstGeom prst="rect">
            <a:avLst/>
          </a:prstGeom>
        </p:spPr>
      </p:pic>
      <p:pic>
        <p:nvPicPr>
          <p:cNvPr id="8" name="情境1.eps" descr="id:2147493077;FounderCES"/>
          <p:cNvPicPr/>
          <p:nvPr/>
        </p:nvPicPr>
        <p:blipFill>
          <a:blip r:embed="rId3"/>
          <a:stretch>
            <a:fillRect/>
          </a:stretch>
        </p:blipFill>
        <p:spPr>
          <a:xfrm>
            <a:off x="478582" y="1728723"/>
            <a:ext cx="980430" cy="344346"/>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5423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交变电流图像的应用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从图像中可以解读到以下信息：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交变电流电动势、电流、电压的最大值</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和周期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因线圈在中性面位置时感应电动势、感应电流均为零，穿过线圈的磁通量最大，所以可确定线圈位于中性面位置的时刻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找出线圈平面平行于磁感线的时刻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判断线圈中磁通量的变化情况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分析判断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随时间的变化规律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21762"/>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图像的分析方法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一看：看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，并理解其物理意义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二变：掌握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图与图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图与式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图与物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之间的变通关系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三判：在上述基础上进行正确的分析和判断</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550410"/>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如图所示，图线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是线圈在匀强磁场中匀速转动时所产生的正弦式交变电流的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当调整线圈转速后，其在同一磁场中匀速转动的过程中所产生的正弦式交变电流的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图像如图线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以下关于这两个正弦式交变电流的说法正确的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在图中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时刻穿过线圈的磁通量均最大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线圈先后两次的转速之比为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交变电流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的电压的瞬时值表达式为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5π</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交变电流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的电压的最大值为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550410"/>
              </a:xfrm>
              <a:blipFill rotWithShape="1">
                <a:blip r:embed="rId1"/>
                <a:stretch>
                  <a:fillRect l="-2" t="-14" r="1" b="14"/>
                </a:stretch>
              </a:blipFill>
            </p:spPr>
            <p:txBody>
              <a:bodyPr/>
              <a:lstStyle/>
              <a:p>
                <a:r>
                  <a:rPr lang="zh-CN" altLang="en-US">
                    <a:noFill/>
                  </a:rPr>
                  <a:t> </a:t>
                </a:r>
              </a:p>
            </p:txBody>
          </p:sp>
        </mc:Fallback>
      </mc:AlternateContent>
      <p:pic>
        <p:nvPicPr>
          <p:cNvPr id="3" name="24典例1.eps" descr="id:2147493091;FounderCES"/>
          <p:cNvPicPr/>
          <p:nvPr/>
        </p:nvPicPr>
        <p:blipFill>
          <a:blip r:embed="rId2"/>
          <a:stretch>
            <a:fillRect/>
          </a:stretch>
        </p:blipFill>
        <p:spPr>
          <a:xfrm>
            <a:off x="478582" y="908720"/>
            <a:ext cx="1047040" cy="337713"/>
          </a:xfrm>
          <a:prstGeom prst="rect">
            <a:avLst/>
          </a:prstGeom>
        </p:spPr>
      </p:pic>
      <p:pic>
        <p:nvPicPr>
          <p:cNvPr id="4" name="qw27.jpg" descr="id:2147493098;FounderCES"/>
          <p:cNvPicPr/>
          <p:nvPr/>
        </p:nvPicPr>
        <p:blipFill>
          <a:blip r:embed="rId3"/>
          <a:stretch>
            <a:fillRect/>
          </a:stretch>
        </p:blipFill>
        <p:spPr>
          <a:xfrm>
            <a:off x="8327454" y="3284984"/>
            <a:ext cx="3087528" cy="1777175"/>
          </a:xfrm>
          <a:prstGeom prst="rect">
            <a:avLst/>
          </a:prstGeom>
        </p:spPr>
      </p:pic>
      <p:pic>
        <p:nvPicPr>
          <p:cNvPr id="5" name="24答案.eps" descr="id:2147489956;FounderCES"/>
          <p:cNvPicPr/>
          <p:nvPr/>
        </p:nvPicPr>
        <p:blipFill>
          <a:blip r:embed="rId4"/>
          <a:stretch>
            <a:fillRect/>
          </a:stretch>
        </p:blipFill>
        <p:spPr>
          <a:xfrm>
            <a:off x="487861" y="5432765"/>
            <a:ext cx="826824" cy="295189"/>
          </a:xfrm>
          <a:prstGeom prst="rect">
            <a:avLst/>
          </a:prstGeom>
        </p:spPr>
      </p:pic>
      <p:sp>
        <p:nvSpPr>
          <p:cNvPr id="6" name="矩形 5"/>
          <p:cNvSpPr/>
          <p:nvPr/>
        </p:nvSpPr>
        <p:spPr>
          <a:xfrm>
            <a:off x="1655274" y="5238531"/>
            <a:ext cx="407484" cy="579967"/>
          </a:xfrm>
          <a:prstGeom prst="rect">
            <a:avLst/>
          </a:prstGeom>
        </p:spPr>
        <p:txBody>
          <a:bodyPr wrap="none">
            <a:spAutoFit/>
          </a:bodyPr>
          <a:lstStyle/>
          <a:p>
            <a:pPr algn="just">
              <a:lnSpc>
                <a:spcPct val="150000"/>
              </a:lnSpc>
              <a:spcAft>
                <a:spcPts val="0"/>
              </a:spcAft>
            </a:pPr>
            <a:r>
              <a:rPr lang="en-US" altLang="zh-CN" sz="2400" dirty="0">
                <a:solidFill>
                  <a:srgbClr val="000000"/>
                </a:solidFill>
              </a:rPr>
              <a:t>A</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3350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时刻线圈均在中性面位置处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穿过线圈的磁通量均最大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由图像可知</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交变电流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的电压的最大值为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所以交变电流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的电压的瞬时值表达式为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10sin 5π</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交变电流的电压的最大值为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NBSω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335020"/>
              </a:xfrm>
              <a:blipFill rotWithShape="1">
                <a:blip r:embed="rId1"/>
                <a:stretch>
                  <a:fillRect l="-2" t="-19" r="1" b="19"/>
                </a:stretch>
              </a:blipFill>
            </p:spPr>
            <p:txBody>
              <a:bodyPr/>
              <a:lstStyle/>
              <a:p>
                <a:r>
                  <a:rPr lang="zh-CN" altLang="en-US">
                    <a:noFill/>
                  </a:rPr>
                  <a:t> </a:t>
                </a:r>
              </a:p>
            </p:txBody>
          </p:sp>
        </mc:Fallback>
      </mc:AlternateContent>
      <p:pic>
        <p:nvPicPr>
          <p:cNvPr id="3" name="24解析.eps" descr="id:2147493105;FounderCES"/>
          <p:cNvPicPr/>
          <p:nvPr/>
        </p:nvPicPr>
        <p:blipFill>
          <a:blip r:embed="rId2"/>
          <a:stretch>
            <a:fillRect/>
          </a:stretch>
        </p:blipFill>
        <p:spPr>
          <a:xfrm>
            <a:off x="513266" y="955375"/>
            <a:ext cx="826824" cy="295189"/>
          </a:xfrm>
          <a:prstGeom prst="rect">
            <a:avLst/>
          </a:prstGeom>
        </p:spPr>
      </p:pic>
      <p:pic>
        <p:nvPicPr>
          <p:cNvPr id="4" name="qw27.jpg" descr="id:2147493098;FounderCES"/>
          <p:cNvPicPr/>
          <p:nvPr/>
        </p:nvPicPr>
        <p:blipFill>
          <a:blip r:embed="rId3"/>
          <a:stretch>
            <a:fillRect/>
          </a:stretch>
        </p:blipFill>
        <p:spPr>
          <a:xfrm>
            <a:off x="4727054" y="4221088"/>
            <a:ext cx="3087528" cy="1777175"/>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85787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自耦变压器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示意图</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工作原理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自耦变压器只有一个线圈，但每匝线圈产生的电动势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都相同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仍然成立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自耦变压器可升压，也可降压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通过自耦变压，可以从零至最大值连续调节输出电压，与分压器比较相似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应用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交流电压的连续调节、较大范围调节输出电压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857875"/>
              </a:xfrm>
              <a:blipFill rotWithShape="1">
                <a:blip r:embed="rId1"/>
                <a:stretch>
                  <a:fillRect l="-2" t="-11" r="1" b="11"/>
                </a:stretch>
              </a:blipFill>
            </p:spPr>
            <p:txBody>
              <a:bodyPr/>
              <a:lstStyle/>
              <a:p>
                <a:r>
                  <a:rPr lang="zh-CN" altLang="en-US">
                    <a:noFill/>
                  </a:rPr>
                  <a:t> </a:t>
                </a:r>
              </a:p>
            </p:txBody>
          </p:sp>
        </mc:Fallback>
      </mc:AlternateContent>
      <p:pic>
        <p:nvPicPr>
          <p:cNvPr id="3" name="情境2.eps" descr="id:2147493119;FounderCES"/>
          <p:cNvPicPr/>
          <p:nvPr/>
        </p:nvPicPr>
        <p:blipFill>
          <a:blip r:embed="rId2"/>
          <a:stretch>
            <a:fillRect/>
          </a:stretch>
        </p:blipFill>
        <p:spPr>
          <a:xfrm>
            <a:off x="469251" y="946044"/>
            <a:ext cx="908422" cy="319056"/>
          </a:xfrm>
          <a:prstGeom prst="rect">
            <a:avLst/>
          </a:prstGeom>
        </p:spPr>
      </p:pic>
      <p:pic>
        <p:nvPicPr>
          <p:cNvPr id="4" name="mjbxb99p.jpg" descr="id:2147493126;FounderCES"/>
          <p:cNvPicPr/>
          <p:nvPr/>
        </p:nvPicPr>
        <p:blipFill>
          <a:blip r:embed="rId3"/>
          <a:stretch>
            <a:fillRect/>
          </a:stretch>
        </p:blipFill>
        <p:spPr>
          <a:xfrm>
            <a:off x="4992667" y="1268760"/>
            <a:ext cx="2222222" cy="1946586"/>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图所示，一理想自耦变压器与三个电阻连接，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为定值电阻，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为滑动变阻器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当原线圈两端接交流电压时</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向上移动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原线圈中的电流变小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向上移动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中的电流变小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向上移动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中的电流变小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向上移动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原线圈的输入功率变</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2.eps" descr="id:2147493133;FounderCES"/>
          <p:cNvPicPr/>
          <p:nvPr/>
        </p:nvPicPr>
        <p:blipFill>
          <a:blip r:embed="rId1"/>
          <a:stretch>
            <a:fillRect/>
          </a:stretch>
        </p:blipFill>
        <p:spPr>
          <a:xfrm>
            <a:off x="487912" y="899809"/>
            <a:ext cx="1089451" cy="351392"/>
          </a:xfrm>
          <a:prstGeom prst="rect">
            <a:avLst/>
          </a:prstGeom>
        </p:spPr>
      </p:pic>
      <p:pic>
        <p:nvPicPr>
          <p:cNvPr id="4" name="djy262.jpg" descr="id:2147493140;FounderCES"/>
          <p:cNvPicPr/>
          <p:nvPr/>
        </p:nvPicPr>
        <p:blipFill>
          <a:blip r:embed="rId2"/>
          <a:stretch>
            <a:fillRect/>
          </a:stretch>
        </p:blipFill>
        <p:spPr>
          <a:xfrm>
            <a:off x="7607374" y="2060848"/>
            <a:ext cx="3208684" cy="1690755"/>
          </a:xfrm>
          <a:prstGeom prst="rect">
            <a:avLst/>
          </a:prstGeom>
        </p:spPr>
      </p:pic>
      <p:pic>
        <p:nvPicPr>
          <p:cNvPr id="5" name="24答案.eps" descr="id:2147489956;FounderCES"/>
          <p:cNvPicPr/>
          <p:nvPr/>
        </p:nvPicPr>
        <p:blipFill>
          <a:blip r:embed="rId3"/>
          <a:stretch>
            <a:fillRect/>
          </a:stretch>
        </p:blipFill>
        <p:spPr>
          <a:xfrm>
            <a:off x="497192" y="4267403"/>
            <a:ext cx="826824" cy="295189"/>
          </a:xfrm>
          <a:prstGeom prst="rect">
            <a:avLst/>
          </a:prstGeom>
        </p:spPr>
      </p:pic>
      <p:sp>
        <p:nvSpPr>
          <p:cNvPr id="6" name="矩形 5"/>
          <p:cNvSpPr/>
          <p:nvPr/>
        </p:nvSpPr>
        <p:spPr>
          <a:xfrm>
            <a:off x="1558702" y="4082500"/>
            <a:ext cx="407484" cy="579967"/>
          </a:xfrm>
          <a:prstGeom prst="rect">
            <a:avLst/>
          </a:prstGeom>
        </p:spPr>
        <p:txBody>
          <a:bodyPr wrap="none">
            <a:spAutoFit/>
          </a:bodyPr>
          <a:lstStyle/>
          <a:p>
            <a:pPr algn="just">
              <a:lnSpc>
                <a:spcPct val="150000"/>
              </a:lnSpc>
              <a:spcAft>
                <a:spcPts val="0"/>
              </a:spcAft>
            </a:pPr>
            <a:r>
              <a:rPr lang="en-US" altLang="zh-CN" sz="2400" dirty="0">
                <a:solidFill>
                  <a:srgbClr val="000000"/>
                </a:solidFill>
              </a:rPr>
              <a:t>D</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22798" y="755451"/>
            <a:ext cx="7253541" cy="689186"/>
          </a:xfrm>
          <a:prstGeom prst="rect">
            <a:avLst/>
          </a:prstGeom>
        </p:spPr>
      </p:pic>
      <p:pic>
        <p:nvPicPr>
          <p:cNvPr id="4" name="知识点1.eps" descr="id:2147489816;FounderCES"/>
          <p:cNvPicPr/>
          <p:nvPr/>
        </p:nvPicPr>
        <p:blipFill>
          <a:blip r:embed="rId2"/>
          <a:stretch>
            <a:fillRect/>
          </a:stretch>
        </p:blipFill>
        <p:spPr>
          <a:xfrm>
            <a:off x="469251" y="1600144"/>
            <a:ext cx="1266939" cy="350171"/>
          </a:xfrm>
          <a:prstGeom prst="rect">
            <a:avLst/>
          </a:prstGeom>
        </p:spPr>
      </p:pic>
      <p:sp>
        <p:nvSpPr>
          <p:cNvPr id="7" name="内容占位符 6"/>
          <p:cNvSpPr>
            <a:spLocks noGrp="1"/>
          </p:cNvSpPr>
          <p:nvPr>
            <p:ph idx="1"/>
          </p:nvPr>
        </p:nvSpPr>
        <p:spPr>
          <a:xfrm>
            <a:off x="360854" y="1431438"/>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降低</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输电损耗的两个途径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输送电能的基本要求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可靠：保证供电线路可靠地工作，少有故障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保质：保证电能的质量——电压和频率稳定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经济：输电线路建造和运行的费用低，电能损耗少</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75493"/>
                <a:ext cx="11485848" cy="5293360"/>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仅将滑片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向上移动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副线圈</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匝</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数增大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根据欧姆定律</a:t>
                </a:r>
                <a:endPar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sym typeface="+mn-ea"/>
                  </a:rPr>
                  <a:t>I</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可知副线圈总电流变大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中的电流变大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根据理想变压器输入与输出的功率关系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输入功率增大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则原线圈中的电流变大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向上移动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接入电路中的阻值减小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副线圈电路中的总电阻减小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根据欧姆定律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副线圈中的总电流变大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两端的电压变大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两端的电压变小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所以流经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的电流变小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根据串、并联电路的特点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可知流经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75493"/>
                <a:ext cx="11485848" cy="5293360"/>
              </a:xfrm>
              <a:blipFill rotWithShape="1">
                <a:blip r:embed="rId1"/>
                <a:stretch>
                  <a:fillRect l="-2" t="-3" r="1" b="3"/>
                </a:stretch>
              </a:blipFill>
            </p:spPr>
            <p:txBody>
              <a:bodyPr/>
              <a:lstStyle/>
              <a:p>
                <a:r>
                  <a:rPr lang="zh-CN" altLang="en-US">
                    <a:noFill/>
                  </a:rPr>
                  <a:t> </a:t>
                </a:r>
              </a:p>
            </p:txBody>
          </p:sp>
        </mc:Fallback>
      </mc:AlternateContent>
      <p:pic>
        <p:nvPicPr>
          <p:cNvPr id="3" name="24解析.eps" descr="id:2147493147;FounderCES"/>
          <p:cNvPicPr/>
          <p:nvPr/>
        </p:nvPicPr>
        <p:blipFill>
          <a:blip r:embed="rId2"/>
          <a:stretch>
            <a:fillRect/>
          </a:stretch>
        </p:blipFill>
        <p:spPr>
          <a:xfrm>
            <a:off x="550590" y="1000770"/>
            <a:ext cx="898832" cy="320897"/>
          </a:xfrm>
          <a:prstGeom prst="rect">
            <a:avLst/>
          </a:prstGeom>
        </p:spPr>
      </p:pic>
      <p:pic>
        <p:nvPicPr>
          <p:cNvPr id="4" name="djy262.jpg" descr="id:2147493140;FounderCES"/>
          <p:cNvPicPr/>
          <p:nvPr/>
        </p:nvPicPr>
        <p:blipFill>
          <a:blip r:embed="rId3">
            <a:clrChange>
              <a:clrFrom>
                <a:srgbClr val="FFFFFE"/>
              </a:clrFrom>
              <a:clrTo>
                <a:srgbClr val="FFFFFE">
                  <a:alpha val="0"/>
                </a:srgbClr>
              </a:clrTo>
            </a:clrChange>
          </a:blip>
          <a:stretch>
            <a:fillRect/>
          </a:stretch>
        </p:blipFill>
        <p:spPr>
          <a:xfrm>
            <a:off x="7895406" y="764704"/>
            <a:ext cx="3208684" cy="1690755"/>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526765"/>
              </a:xfrm>
            </p:spPr>
            <p:txBody>
              <a:bodyPr/>
              <a:lstStyle/>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向上移动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接入电路中的阻值减小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副线圈电路中的总电阻减小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知负载消耗的功率增大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所以原线圈的输入功率也增大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526765"/>
              </a:xfrm>
              <a:blipFill rotWithShape="1">
                <a:blip r:embed="rId1"/>
                <a:stretch>
                  <a:fillRect l="-2" t="-41" r="1" b="14"/>
                </a:stretch>
              </a:blipFill>
            </p:spPr>
            <p:txBody>
              <a:bodyPr/>
              <a:lstStyle/>
              <a:p>
                <a:r>
                  <a:rPr lang="zh-CN" altLang="en-US">
                    <a:noFill/>
                  </a:rPr>
                  <a:t> </a:t>
                </a:r>
              </a:p>
            </p:txBody>
          </p:sp>
        </mc:Fallback>
      </mc:AlternateContent>
      <p:pic>
        <p:nvPicPr>
          <p:cNvPr id="4" name="djy262.jpg" descr="id:2147493140;FounderCES"/>
          <p:cNvPicPr/>
          <p:nvPr/>
        </p:nvPicPr>
        <p:blipFill>
          <a:blip r:embed="rId2">
            <a:clrChange>
              <a:clrFrom>
                <a:srgbClr val="FFFFFE"/>
              </a:clrFrom>
              <a:clrTo>
                <a:srgbClr val="FFFFFE">
                  <a:alpha val="0"/>
                </a:srgbClr>
              </a:clrTo>
            </a:clrChange>
          </a:blip>
          <a:stretch>
            <a:fillRect/>
          </a:stretch>
        </p:blipFill>
        <p:spPr>
          <a:xfrm>
            <a:off x="4150990" y="2132856"/>
            <a:ext cx="3208684" cy="1690755"/>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情境3.eps" descr="id:2147493161;FounderCES"/>
          <p:cNvPicPr/>
          <p:nvPr/>
        </p:nvPicPr>
        <p:blipFill>
          <a:blip r:embed="rId1"/>
          <a:stretch>
            <a:fillRect/>
          </a:stretch>
        </p:blipFill>
        <p:spPr>
          <a:xfrm>
            <a:off x="434256" y="890064"/>
            <a:ext cx="980430" cy="344346"/>
          </a:xfrm>
          <a:prstGeom prst="rect">
            <a:avLst/>
          </a:prstGeom>
        </p:spPr>
      </p:pic>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互感器</a:t>
            </a:r>
            <a:endPar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5" name="表格 4"/>
              <p:cNvGraphicFramePr>
                <a:graphicFrameLocks noGrp="1"/>
              </p:cNvGraphicFramePr>
              <p:nvPr/>
            </p:nvGraphicFramePr>
            <p:xfrm>
              <a:off x="434256" y="1478686"/>
              <a:ext cx="11277574" cy="4453764"/>
            </p:xfrm>
            <a:graphic>
              <a:graphicData uri="http://schemas.openxmlformats.org/drawingml/2006/table">
                <a:tbl>
                  <a:tblPr firstRow="1" firstCol="1" bandRow="1"/>
                  <a:tblGrid>
                    <a:gridCol w="1211211"/>
                    <a:gridCol w="2433515"/>
                    <a:gridCol w="6480720"/>
                    <a:gridCol w="1152128"/>
                  </a:tblGrid>
                  <a:tr h="0">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示意图</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工作原理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电压互</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感器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把高电压变为低电压</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原线圈并联在被测电路中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副线圈连接电压表测得低电压</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再根据铭牌上的电压比</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𝑼</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𝑼</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算出被测高电压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测量高电压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电流互</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感器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n</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把大电流变成小电流</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原线圈串联在被测电路中</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副线圈连接电流表测得小电流</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再根据铭牌上的电流比</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𝑰</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𝑰</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算出被测大电流</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测量大电流</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5" name="表格 4"/>
              <p:cNvGraphicFramePr>
                <a:graphicFrameLocks noGrp="1"/>
              </p:cNvGraphicFramePr>
              <p:nvPr/>
            </p:nvGraphicFramePr>
            <p:xfrm>
              <a:off x="434256" y="1478686"/>
              <a:ext cx="11277574" cy="4453764"/>
            </p:xfrm>
            <a:graphic>
              <a:graphicData uri="http://schemas.openxmlformats.org/drawingml/2006/table">
                <a:tbl>
                  <a:tblPr firstRow="1" firstCol="1" bandRow="1"/>
                  <a:tblGrid>
                    <a:gridCol w="1211211"/>
                    <a:gridCol w="2433515"/>
                    <a:gridCol w="6480720"/>
                    <a:gridCol w="1152128"/>
                  </a:tblGrid>
                  <a:tr h="0">
                    <a:tc>
                      <a:txBody>
                        <a:bodyPr/>
                        <a:lstStyle/>
                        <a:p>
                          <a:pPr algn="just" hangingPunct="0">
                            <a:lnSpc>
                              <a:spcPct val="150000"/>
                            </a:lnSpc>
                            <a:spcAft>
                              <a:spcPts val="0"/>
                            </a:spcAft>
                          </a:pP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示意图</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工作原理</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应用</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945005">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电压互</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感器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测量高电压</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94437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电流互</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感器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2"/>
                        </a:blipFill>
                      </a:tcPr>
                    </a:tc>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测量大电流</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Fallback>
      </mc:AlternateContent>
      <p:pic>
        <p:nvPicPr>
          <p:cNvPr id="1028" name="mjbxb100p.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06774" y="2295534"/>
            <a:ext cx="1296144" cy="1390219"/>
          </a:xfrm>
          <a:prstGeom prst="rect">
            <a:avLst/>
          </a:prstGeom>
          <a:noFill/>
          <a:extLst>
            <a:ext uri="{909E8E84-426E-40DD-AFC4-6F175D3DCCD1}">
              <a14:hiddenFill xmlns:a14="http://schemas.microsoft.com/office/drawing/2010/main">
                <a:solidFill>
                  <a:srgbClr val="FFFFFF"/>
                </a:solidFill>
              </a14:hiddenFill>
            </a:ext>
          </a:extLst>
        </p:spPr>
      </p:pic>
      <p:pic>
        <p:nvPicPr>
          <p:cNvPr id="1027" name="mjbxb101p.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62758" y="4239750"/>
            <a:ext cx="1584176" cy="1328664"/>
          </a:xfrm>
          <a:prstGeom prst="rect">
            <a:avLst/>
          </a:prstGeom>
          <a:noFill/>
          <a:extLst>
            <a:ext uri="{909E8E84-426E-40DD-AFC4-6F175D3DCCD1}">
              <a14:hiddenFill xmlns:a14="http://schemas.microsoft.com/office/drawing/2010/main">
                <a:solidFill>
                  <a:srgbClr val="FFFFFF"/>
                </a:solidFill>
              </a14:hiddenFill>
            </a:ext>
          </a:extLst>
        </p:spPr>
      </p:pic>
      <p:sp>
        <p:nvSpPr>
          <p:cNvPr id="10" name="内容占位符 1"/>
          <p:cNvSpPr txBox="1"/>
          <p:nvPr/>
        </p:nvSpPr>
        <p:spPr bwMode="auto">
          <a:xfrm>
            <a:off x="360854" y="5877778"/>
            <a:ext cx="11485848" cy="559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提醒：使用互感器时，一定要将外壳和副线圈接地</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09079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图甲所示为某小型</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发电站高压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输电示意图，如图乙所示为</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升压变压器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输入电压随时间变化的图像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在输电线路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起始端接入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两个</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互感器，两互感器原、副线圈的匝数比分别为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，电压表的示数为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a:t>
                </a:r>
                <a:r>
                  <a:rPr lang="en-US" altLang="zh-CN" b="1" dirty="0"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，电流表的示数为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，两电表图中未标出，输电线路总电阻</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 Ω</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，所有变压器及互感器均视为理想变压器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互感器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是电流互感器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互感器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是电压互感器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输电线路上损耗的功率为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kW</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升压变压器原、副线圈的匝数比为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用户使用的用电设备增多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用户端电压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090795"/>
              </a:xfrm>
              <a:blipFill rotWithShape="1">
                <a:blip r:embed="rId1"/>
                <a:stretch>
                  <a:fillRect l="-2" t="-12" r="1" b="12"/>
                </a:stretch>
              </a:blipFill>
            </p:spPr>
            <p:txBody>
              <a:bodyPr/>
              <a:lstStyle/>
              <a:p>
                <a:r>
                  <a:rPr lang="zh-CN" altLang="en-US">
                    <a:noFill/>
                  </a:rPr>
                  <a:t> </a:t>
                </a:r>
              </a:p>
            </p:txBody>
          </p:sp>
        </mc:Fallback>
      </mc:AlternateContent>
      <p:pic>
        <p:nvPicPr>
          <p:cNvPr id="4" name="24典例3.eps" descr="id:2147493176;FounderCES"/>
          <p:cNvPicPr/>
          <p:nvPr/>
        </p:nvPicPr>
        <p:blipFill>
          <a:blip r:embed="rId2"/>
          <a:stretch>
            <a:fillRect/>
          </a:stretch>
        </p:blipFill>
        <p:spPr>
          <a:xfrm>
            <a:off x="497244" y="897152"/>
            <a:ext cx="1152128" cy="371608"/>
          </a:xfrm>
          <a:prstGeom prst="rect">
            <a:avLst/>
          </a:prstGeom>
        </p:spPr>
      </p:pic>
      <p:pic>
        <p:nvPicPr>
          <p:cNvPr id="5" name="24答案.eps" descr="id:2147489956;FounderCES"/>
          <p:cNvPicPr/>
          <p:nvPr/>
        </p:nvPicPr>
        <p:blipFill>
          <a:blip r:embed="rId3"/>
          <a:stretch>
            <a:fillRect/>
          </a:stretch>
        </p:blipFill>
        <p:spPr>
          <a:xfrm>
            <a:off x="497192" y="5904925"/>
            <a:ext cx="826824" cy="295189"/>
          </a:xfrm>
          <a:prstGeom prst="rect">
            <a:avLst/>
          </a:prstGeom>
        </p:spPr>
      </p:pic>
      <p:sp>
        <p:nvSpPr>
          <p:cNvPr id="6" name="矩形 5"/>
          <p:cNvSpPr/>
          <p:nvPr/>
        </p:nvSpPr>
        <p:spPr>
          <a:xfrm>
            <a:off x="1567519" y="5720022"/>
            <a:ext cx="389850" cy="579967"/>
          </a:xfrm>
          <a:prstGeom prst="rect">
            <a:avLst/>
          </a:prstGeom>
        </p:spPr>
        <p:txBody>
          <a:bodyPr wrap="none">
            <a:spAutoFit/>
          </a:bodyPr>
          <a:lstStyle/>
          <a:p>
            <a:pPr algn="just">
              <a:lnSpc>
                <a:spcPct val="150000"/>
              </a:lnSpc>
              <a:spcAft>
                <a:spcPts val="0"/>
              </a:spcAft>
            </a:pPr>
            <a:r>
              <a:rPr lang="en-US" altLang="zh-CN" sz="2400" dirty="0">
                <a:solidFill>
                  <a:srgbClr val="000000"/>
                </a:solidFill>
              </a:rPr>
              <a:t>B</a:t>
            </a:r>
            <a:endParaRPr lang="zh-CN" altLang="zh-CN" sz="1050" dirty="0">
              <a:solidFill>
                <a:srgbClr val="000000"/>
              </a:solidFill>
              <a:cs typeface="Times New Roman" panose="02020603050405020304" pitchFamily="18" charset="0"/>
            </a:endParaRPr>
          </a:p>
        </p:txBody>
      </p:sp>
      <p:pic>
        <p:nvPicPr>
          <p:cNvPr id="7" name="ae442p.jpg" descr="id:2147493183;FounderCES"/>
          <p:cNvPicPr/>
          <p:nvPr/>
        </p:nvPicPr>
        <p:blipFill>
          <a:blip r:embed="rId4"/>
          <a:stretch>
            <a:fillRect/>
          </a:stretch>
        </p:blipFill>
        <p:spPr>
          <a:xfrm>
            <a:off x="7866258" y="2974899"/>
            <a:ext cx="3197500" cy="1318197"/>
          </a:xfrm>
          <a:prstGeom prst="rect">
            <a:avLst/>
          </a:prstGeom>
        </p:spPr>
      </p:pic>
      <p:pic>
        <p:nvPicPr>
          <p:cNvPr id="8" name="ae441p.jpg" descr="id:2147493190;FounderCES"/>
          <p:cNvPicPr/>
          <p:nvPr/>
        </p:nvPicPr>
        <p:blipFill>
          <a:blip r:embed="rId5"/>
          <a:stretch>
            <a:fillRect/>
          </a:stretch>
        </p:blipFill>
        <p:spPr>
          <a:xfrm>
            <a:off x="8543478" y="4823425"/>
            <a:ext cx="2232248" cy="1197863"/>
          </a:xfrm>
          <a:prstGeom prst="rect">
            <a:avLst/>
          </a:prstGeom>
        </p:spPr>
      </p:pic>
      <p:sp>
        <p:nvSpPr>
          <p:cNvPr id="10" name="矩形 9"/>
          <p:cNvSpPr/>
          <p:nvPr/>
        </p:nvSpPr>
        <p:spPr>
          <a:xfrm>
            <a:off x="8615486" y="4150821"/>
            <a:ext cx="1112164" cy="646331"/>
          </a:xfrm>
          <a:prstGeom prst="rect">
            <a:avLst/>
          </a:prstGeom>
        </p:spPr>
        <p:txBody>
          <a:bodyPr wrap="none">
            <a:spAutoFit/>
          </a:bodyPr>
          <a:lstStyle/>
          <a:p>
            <a:pPr indent="612140"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甲</a:t>
            </a:r>
            <a:endParaRPr lang="zh-CN" altLang="zh-CN" sz="1050" dirty="0">
              <a:solidFill>
                <a:srgbClr val="000000"/>
              </a:solidFill>
              <a:cs typeface="Times New Roman" panose="02020603050405020304" pitchFamily="18" charset="0"/>
            </a:endParaRPr>
          </a:p>
        </p:txBody>
      </p:sp>
      <p:sp>
        <p:nvSpPr>
          <p:cNvPr id="12" name="矩形 11"/>
          <p:cNvSpPr/>
          <p:nvPr/>
        </p:nvSpPr>
        <p:spPr>
          <a:xfrm>
            <a:off x="8759502" y="5904347"/>
            <a:ext cx="1112164" cy="646331"/>
          </a:xfrm>
          <a:prstGeom prst="rect">
            <a:avLst/>
          </a:prstGeom>
        </p:spPr>
        <p:txBody>
          <a:bodyPr wrap="none">
            <a:spAutoFit/>
          </a:bodyPr>
          <a:lstStyle/>
          <a:p>
            <a:pPr indent="612140"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5857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互感器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原线圈并联在输电线路中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所以是电压互感器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互感器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原线圈串联在输电线路中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所以是电流互感器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电流表的示数为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互感器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原、副线圈的匝数比为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则输电线路中的电流</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Ⅱ</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Ⅱ</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输电线路上损耗的功率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 kW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585720"/>
              </a:xfrm>
              <a:blipFill rotWithShape="1">
                <a:blip r:embed="rId1"/>
                <a:stretch>
                  <a:fillRect l="-2" t="-24" r="1" b="24"/>
                </a:stretch>
              </a:blipFill>
            </p:spPr>
            <p:txBody>
              <a:bodyPr/>
              <a:lstStyle/>
              <a:p>
                <a:r>
                  <a:rPr lang="zh-CN" altLang="en-US">
                    <a:noFill/>
                  </a:rPr>
                  <a:t> </a:t>
                </a:r>
              </a:p>
            </p:txBody>
          </p:sp>
        </mc:Fallback>
      </mc:AlternateContent>
      <p:pic>
        <p:nvPicPr>
          <p:cNvPr id="3" name="24解析.eps" descr="id:2147493197;FounderCES"/>
          <p:cNvPicPr/>
          <p:nvPr/>
        </p:nvPicPr>
        <p:blipFill>
          <a:blip r:embed="rId2"/>
          <a:stretch>
            <a:fillRect/>
          </a:stretch>
        </p:blipFill>
        <p:spPr>
          <a:xfrm>
            <a:off x="506523" y="922510"/>
            <a:ext cx="898832" cy="320897"/>
          </a:xfrm>
          <a:prstGeom prst="rect">
            <a:avLst/>
          </a:prstGeom>
        </p:spPr>
      </p:pic>
      <p:pic>
        <p:nvPicPr>
          <p:cNvPr id="4" name="ae442p.jpg" descr="id:2147493183;FounderCES"/>
          <p:cNvPicPr/>
          <p:nvPr/>
        </p:nvPicPr>
        <p:blipFill>
          <a:blip r:embed="rId3"/>
          <a:stretch>
            <a:fillRect/>
          </a:stretch>
        </p:blipFill>
        <p:spPr>
          <a:xfrm>
            <a:off x="2926854" y="3771722"/>
            <a:ext cx="3197500" cy="1318197"/>
          </a:xfrm>
          <a:prstGeom prst="rect">
            <a:avLst/>
          </a:prstGeom>
        </p:spPr>
      </p:pic>
      <p:pic>
        <p:nvPicPr>
          <p:cNvPr id="5" name="ae441p.jpg" descr="id:2147493190;FounderCES"/>
          <p:cNvPicPr/>
          <p:nvPr/>
        </p:nvPicPr>
        <p:blipFill>
          <a:blip r:embed="rId4"/>
          <a:stretch>
            <a:fillRect/>
          </a:stretch>
        </p:blipFill>
        <p:spPr>
          <a:xfrm>
            <a:off x="7319342" y="3795731"/>
            <a:ext cx="2232248" cy="1197863"/>
          </a:xfrm>
          <a:prstGeom prst="rect">
            <a:avLst/>
          </a:prstGeom>
        </p:spPr>
      </p:pic>
      <p:sp>
        <p:nvSpPr>
          <p:cNvPr id="6" name="矩形 5"/>
          <p:cNvSpPr/>
          <p:nvPr/>
        </p:nvSpPr>
        <p:spPr>
          <a:xfrm>
            <a:off x="3676082" y="4947644"/>
            <a:ext cx="1112164" cy="646331"/>
          </a:xfrm>
          <a:prstGeom prst="rect">
            <a:avLst/>
          </a:prstGeom>
        </p:spPr>
        <p:txBody>
          <a:bodyPr wrap="none">
            <a:spAutoFit/>
          </a:bodyPr>
          <a:lstStyle/>
          <a:p>
            <a:pPr indent="612140"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甲</a:t>
            </a:r>
            <a:endParaRPr lang="zh-CN" altLang="zh-CN" sz="1050" dirty="0">
              <a:solidFill>
                <a:srgbClr val="000000"/>
              </a:solidFill>
              <a:cs typeface="Times New Roman" panose="02020603050405020304" pitchFamily="18" charset="0"/>
            </a:endParaRPr>
          </a:p>
        </p:txBody>
      </p:sp>
      <p:sp>
        <p:nvSpPr>
          <p:cNvPr id="7" name="矩形 6"/>
          <p:cNvSpPr/>
          <p:nvPr/>
        </p:nvSpPr>
        <p:spPr>
          <a:xfrm>
            <a:off x="7535366" y="4876653"/>
            <a:ext cx="1112164" cy="646331"/>
          </a:xfrm>
          <a:prstGeom prst="rect">
            <a:avLst/>
          </a:prstGeom>
        </p:spPr>
        <p:txBody>
          <a:bodyPr wrap="none">
            <a:spAutoFit/>
          </a:bodyPr>
          <a:lstStyle/>
          <a:p>
            <a:pPr indent="612140"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31945"/>
              </a:xfrm>
            </p:spPr>
            <p:txBody>
              <a:bodyPr/>
              <a:lstStyle/>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互感器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原、副线圈的匝数比为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所以输出电压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4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sz="4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4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𝒏𝑰</m:t>
                            </m:r>
                          </m:e>
                          <m:sub>
                            <m:r>
                              <a:rPr lang="en-US" altLang="zh-CN" sz="4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sz="4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4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𝒏𝑰</m:t>
                            </m:r>
                          </m:e>
                          <m:sub>
                            <m:r>
                              <a:rPr lang="en-US" altLang="zh-CN" sz="4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44 000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而升压变压器输入电压的有效值</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𝐦𝐚𝐱</m:t>
                            </m:r>
                          </m:sub>
                        </m:sSub>
                      </m:num>
                      <m:den>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故升压变压器原、副线圈的匝数比为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𝟐𝟎𝟎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用户使用的用电设备增多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用户回路电流变大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则输电线路中的电流变大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损失电压变大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升压变压器输出电压不变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降压变压器输入电压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降压变压器输出电压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131945"/>
              </a:xfrm>
              <a:blipFill rotWithShape="1">
                <a:blip r:embed="rId1"/>
                <a:stretch>
                  <a:fillRect l="-2" t="-15" r="1" b="15"/>
                </a:stretch>
              </a:blipFill>
            </p:spPr>
            <p:txBody>
              <a:bodyPr/>
              <a:lstStyle/>
              <a:p>
                <a:r>
                  <a:rPr lang="zh-CN" altLang="en-US">
                    <a:noFill/>
                  </a:rPr>
                  <a:t> </a:t>
                </a:r>
              </a:p>
            </p:txBody>
          </p:sp>
        </mc:Fallback>
      </mc:AlternateContent>
      <p:pic>
        <p:nvPicPr>
          <p:cNvPr id="3" name="ae442p.jpg" descr="id:2147493183;FounderCES"/>
          <p:cNvPicPr/>
          <p:nvPr/>
        </p:nvPicPr>
        <p:blipFill>
          <a:blip r:embed="rId2"/>
          <a:stretch>
            <a:fillRect/>
          </a:stretch>
        </p:blipFill>
        <p:spPr>
          <a:xfrm>
            <a:off x="2926854" y="4883166"/>
            <a:ext cx="3197500" cy="1318197"/>
          </a:xfrm>
          <a:prstGeom prst="rect">
            <a:avLst/>
          </a:prstGeom>
        </p:spPr>
      </p:pic>
      <p:pic>
        <p:nvPicPr>
          <p:cNvPr id="4" name="ae441p.jpg" descr="id:2147493190;FounderCES"/>
          <p:cNvPicPr/>
          <p:nvPr/>
        </p:nvPicPr>
        <p:blipFill>
          <a:blip r:embed="rId3"/>
          <a:stretch>
            <a:fillRect/>
          </a:stretch>
        </p:blipFill>
        <p:spPr>
          <a:xfrm>
            <a:off x="7319342" y="4869851"/>
            <a:ext cx="2232248" cy="1197863"/>
          </a:xfrm>
          <a:prstGeom prst="rect">
            <a:avLst/>
          </a:prstGeom>
        </p:spPr>
      </p:pic>
      <p:sp>
        <p:nvSpPr>
          <p:cNvPr id="5" name="矩形 4"/>
          <p:cNvSpPr/>
          <p:nvPr/>
        </p:nvSpPr>
        <p:spPr>
          <a:xfrm>
            <a:off x="3676082" y="6059088"/>
            <a:ext cx="1112164" cy="646331"/>
          </a:xfrm>
          <a:prstGeom prst="rect">
            <a:avLst/>
          </a:prstGeom>
        </p:spPr>
        <p:txBody>
          <a:bodyPr wrap="none">
            <a:spAutoFit/>
          </a:bodyPr>
          <a:lstStyle/>
          <a:p>
            <a:pPr indent="612140"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甲</a:t>
            </a:r>
            <a:endParaRPr lang="zh-CN" altLang="zh-CN" sz="1050" dirty="0">
              <a:solidFill>
                <a:srgbClr val="000000"/>
              </a:solidFill>
              <a:cs typeface="Times New Roman" panose="02020603050405020304" pitchFamily="18" charset="0"/>
            </a:endParaRPr>
          </a:p>
        </p:txBody>
      </p:sp>
      <p:sp>
        <p:nvSpPr>
          <p:cNvPr id="6" name="矩形 5"/>
          <p:cNvSpPr/>
          <p:nvPr/>
        </p:nvSpPr>
        <p:spPr>
          <a:xfrm>
            <a:off x="7535366" y="5950773"/>
            <a:ext cx="1112164" cy="646331"/>
          </a:xfrm>
          <a:prstGeom prst="rect">
            <a:avLst/>
          </a:prstGeom>
        </p:spPr>
        <p:txBody>
          <a:bodyPr wrap="none">
            <a:spAutoFit/>
          </a:bodyPr>
          <a:lstStyle/>
          <a:p>
            <a:pPr indent="612140"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946859"/>
            <a:ext cx="11485848" cy="3415030"/>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eaLnBrk="1">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电流互感器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的一次绕组用粗线绕成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通常只有一匝或几匝</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与被测电流的负载串联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电压互感器是降压变压器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它的一次绕组匝数多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与被测的高压电网并联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二次绕组匝数少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与电压表或功率表连接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电流互感器的作用是把大电流按比例关系变换成小电流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对电力设备的运行情况进行监视和测量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电压互感器的作用是把高电压按比例关系变换成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或更低等级的标准二次电压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两者区别在于一个是测电流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一个是测电压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6" name="关键提醒.eps" descr="id:2147490082;FounderCES"/>
          <p:cNvPicPr/>
          <p:nvPr/>
        </p:nvPicPr>
        <p:blipFill>
          <a:blip r:embed="rId1"/>
          <a:stretch>
            <a:fillRect/>
          </a:stretch>
        </p:blipFill>
        <p:spPr>
          <a:xfrm>
            <a:off x="515906" y="1095163"/>
            <a:ext cx="1834884" cy="362171"/>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2297444" y="2083200"/>
            <a:ext cx="2069570" cy="597890"/>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174139"/>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含</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多个副线圈的理想变压器问题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对于有多个副线圈的理想变压器，原、副线圈两端的电压与匝数成正比的关系仍成立，故有</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𝟑</m:t>
                            </m:r>
                          </m:sub>
                        </m:sSub>
                      </m:num>
                      <m:den>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𝟑</m:t>
                            </m:r>
                          </m:sub>
                        </m:sSub>
                      </m:den>
                    </m:f>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，而电流与匝数成反比的规律不再成立，但在任何情况下电流的关系都可以根据理想变压器的输入功率等于输出功率进行求解，即</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或根据</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174139"/>
              </a:xfrm>
              <a:blipFill rotWithShape="1">
                <a:blip r:embed="rId1"/>
                <a:stretch>
                  <a:fillRect l="-2" t="-20" r="1" b="13"/>
                </a:stretch>
              </a:blipFill>
            </p:spPr>
            <p:txBody>
              <a:bodyPr/>
              <a:lstStyle/>
              <a:p>
                <a:r>
                  <a:rPr lang="zh-CN" altLang="en-US">
                    <a:noFill/>
                  </a:rPr>
                  <a:t> </a:t>
                </a:r>
              </a:p>
            </p:txBody>
          </p:sp>
        </mc:Fallback>
      </mc:AlternateContent>
      <p:pic>
        <p:nvPicPr>
          <p:cNvPr id="3" name="情境4.eps" descr="id:2147493218;FounderCES"/>
          <p:cNvPicPr/>
          <p:nvPr/>
        </p:nvPicPr>
        <p:blipFill>
          <a:blip r:embed="rId2"/>
          <a:stretch>
            <a:fillRect/>
          </a:stretch>
        </p:blipFill>
        <p:spPr>
          <a:xfrm>
            <a:off x="478582" y="927054"/>
            <a:ext cx="936104" cy="328778"/>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250283"/>
          </a:xfrm>
        </p:spPr>
        <p:txBody>
          <a:bodyPr/>
          <a:lstStyle/>
          <a:p>
            <a:pPr hangingPunct="0">
              <a:lnSpc>
                <a:spcPct val="140000"/>
              </a:lnSpc>
              <a:spcAft>
                <a:spcPts val="0"/>
              </a:spcAft>
            </a:pP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云南托巴水电站</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号机组于</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2024</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月投入运行</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发电站总装机容量</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140</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万千瓦</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如图所示是该发电站</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a:t>
            </a: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线路的原理简图</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假设发电站输出电压</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880</a:t>
            </a:r>
            <a:r>
              <a:rPr lang="en-US" altLang="zh-CN" sz="2200"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a:t>
            </a: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升压变压器</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转换为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220k</a:t>
            </a:r>
            <a:r>
              <a:rPr lang="en-US" altLang="zh-CN" sz="2200"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的高压后送入远距离输电线路，到达东南沿海地区以后，通过降压变压器将电能分别输送给两个负荷中心，降压变压器原、副线圈的匝数比为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升压变压器原、副线圈的匝数之比为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的电流与通过负荷中心</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的电流之比为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200</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仅其中一个负荷中心的负载增加时</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另一个负荷中心获得的电压增大</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当换用传统电网输电时</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远距离输电线路等效电阻</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若两个负荷中心负载不变</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则该发电站输出功率</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a:t>
            </a:r>
            <a:endParaRPr lang="en-US"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4.eps" descr="id:2147493225;FounderCES"/>
          <p:cNvPicPr/>
          <p:nvPr/>
        </p:nvPicPr>
        <p:blipFill>
          <a:blip r:embed="rId1"/>
          <a:stretch>
            <a:fillRect/>
          </a:stretch>
        </p:blipFill>
        <p:spPr>
          <a:xfrm>
            <a:off x="469251" y="908633"/>
            <a:ext cx="989450" cy="319138"/>
          </a:xfrm>
          <a:prstGeom prst="rect">
            <a:avLst/>
          </a:prstGeom>
        </p:spPr>
      </p:pic>
      <p:pic>
        <p:nvPicPr>
          <p:cNvPr id="4" name="sf520.jpg" descr="id:2147493232;FounderCES"/>
          <p:cNvPicPr/>
          <p:nvPr/>
        </p:nvPicPr>
        <p:blipFill>
          <a:blip r:embed="rId2"/>
          <a:stretch>
            <a:fillRect/>
          </a:stretch>
        </p:blipFill>
        <p:spPr>
          <a:xfrm>
            <a:off x="7463358" y="824653"/>
            <a:ext cx="3899076" cy="1365399"/>
          </a:xfrm>
          <a:prstGeom prst="rect">
            <a:avLst/>
          </a:prstGeom>
        </p:spPr>
      </p:pic>
      <p:pic>
        <p:nvPicPr>
          <p:cNvPr id="5" name="24答案.eps" descr="id:2147489956;FounderCES"/>
          <p:cNvPicPr/>
          <p:nvPr/>
        </p:nvPicPr>
        <p:blipFill>
          <a:blip r:embed="rId3"/>
          <a:stretch>
            <a:fillRect/>
          </a:stretch>
        </p:blipFill>
        <p:spPr>
          <a:xfrm>
            <a:off x="497192" y="6059553"/>
            <a:ext cx="746615" cy="266553"/>
          </a:xfrm>
          <a:prstGeom prst="rect">
            <a:avLst/>
          </a:prstGeom>
        </p:spPr>
      </p:pic>
      <p:sp>
        <p:nvSpPr>
          <p:cNvPr id="6" name="矩形 5"/>
          <p:cNvSpPr/>
          <p:nvPr/>
        </p:nvSpPr>
        <p:spPr>
          <a:xfrm>
            <a:off x="1568320" y="5877272"/>
            <a:ext cx="388248" cy="539378"/>
          </a:xfrm>
          <a:prstGeom prst="rect">
            <a:avLst/>
          </a:prstGeom>
        </p:spPr>
        <p:txBody>
          <a:bodyPr wrap="none">
            <a:spAutoFit/>
          </a:bodyPr>
          <a:lstStyle/>
          <a:p>
            <a:pPr algn="just">
              <a:lnSpc>
                <a:spcPct val="150000"/>
              </a:lnSpc>
              <a:spcAft>
                <a:spcPts val="0"/>
              </a:spcAft>
            </a:pPr>
            <a:r>
              <a:rPr lang="en-US" altLang="zh-CN" sz="2200" dirty="0">
                <a:solidFill>
                  <a:srgbClr val="000000"/>
                </a:solidFill>
              </a:rPr>
              <a:t>D</a:t>
            </a:r>
            <a:endParaRPr lang="zh-CN" altLang="zh-CN" sz="220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655873"/>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升压变压器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原、副线圈的匝数之比为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由于副线圈有两个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降压变压器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的电流与匝数不再成反比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仅当其中一个负荷中心负载增加时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负载电阻减小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把降压变压器及后面元件等效成一个电阻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等效电阻减小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分压减小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降压变压器原线圈电压减小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另一个负荷中心获得的电压减小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当换用传统电网输电时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远距离输电线路等效电阻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总电阻增大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输出电压不变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发电站输出功率减小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655873"/>
              </a:xfrm>
              <a:blipFill rotWithShape="1">
                <a:blip r:embed="rId1"/>
                <a:stretch>
                  <a:fillRect l="-2" t="-17" r="1" b="-2149"/>
                </a:stretch>
              </a:blipFill>
            </p:spPr>
            <p:txBody>
              <a:bodyPr/>
              <a:lstStyle/>
              <a:p>
                <a:r>
                  <a:rPr lang="zh-CN" altLang="en-US">
                    <a:noFill/>
                  </a:rPr>
                  <a:t> </a:t>
                </a:r>
              </a:p>
            </p:txBody>
          </p:sp>
        </mc:Fallback>
      </mc:AlternateContent>
      <p:pic>
        <p:nvPicPr>
          <p:cNvPr id="3" name="24解析.eps" descr="id:2147493239;FounderCES"/>
          <p:cNvPicPr/>
          <p:nvPr/>
        </p:nvPicPr>
        <p:blipFill>
          <a:blip r:embed="rId2"/>
          <a:stretch>
            <a:fillRect/>
          </a:stretch>
        </p:blipFill>
        <p:spPr>
          <a:xfrm>
            <a:off x="541259" y="1136249"/>
            <a:ext cx="826824" cy="295189"/>
          </a:xfrm>
          <a:prstGeom prst="rect">
            <a:avLst/>
          </a:prstGeom>
        </p:spPr>
      </p:pic>
      <p:pic>
        <p:nvPicPr>
          <p:cNvPr id="4" name="sf520.jpg" descr="id:2147493232;FounderCES"/>
          <p:cNvPicPr/>
          <p:nvPr/>
        </p:nvPicPr>
        <p:blipFill>
          <a:blip r:embed="rId3"/>
          <a:stretch>
            <a:fillRect/>
          </a:stretch>
        </p:blipFill>
        <p:spPr>
          <a:xfrm>
            <a:off x="4154240" y="4581128"/>
            <a:ext cx="3899076" cy="1365399"/>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6938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输电线上的功率损失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I </a:t>
            </a:r>
            <a:r>
              <a:rPr lang="en-US" altLang="zh-CN" b="1"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为输电电流，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为输电线的电阻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降低输电损耗的两个途径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减小输电线的电阻：在输电距离一定的情况下，为了减小电阻，应当选用电阻率小的金属材料，还要尽可能增大导线的横截面积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减小输电线中的电流：为减小输电电流，同时又要保证向用户提供一定的电功率，就要增大输电电压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4799062" y="2101862"/>
            <a:ext cx="2376264" cy="597890"/>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86004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根据用户端功率的改变判断输电线上各物理量的变化</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如果远距离输电的电功率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不变，输电电压为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，输电导线的总电阻为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，则输电导线上因发热而损失的功率为</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P </a:t>
                </a:r>
                <a:r>
                  <a:rPr lang="zh-CN"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损</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线</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𝑷</m:t>
                            </m:r>
                          </m:e>
                          <m:sup>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𝑼</m:t>
                            </m:r>
                          </m:e>
                          <m:sup>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，因此输电电压若提高到</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将减小为原来的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860040"/>
              </a:xfrm>
              <a:blipFill rotWithShape="1">
                <a:blip r:embed="rId1"/>
                <a:stretch>
                  <a:fillRect l="-2" t="-22" r="1" b="22"/>
                </a:stretch>
              </a:blipFill>
            </p:spPr>
            <p:txBody>
              <a:bodyPr/>
              <a:lstStyle/>
              <a:p>
                <a:r>
                  <a:rPr lang="zh-CN" altLang="en-US">
                    <a:noFill/>
                  </a:rPr>
                  <a:t> </a:t>
                </a:r>
              </a:p>
            </p:txBody>
          </p:sp>
        </mc:Fallback>
      </mc:AlternateContent>
      <p:pic>
        <p:nvPicPr>
          <p:cNvPr id="4" name="情境5.eps" descr="id:2147493253;FounderCES"/>
          <p:cNvPicPr/>
          <p:nvPr/>
        </p:nvPicPr>
        <p:blipFill>
          <a:blip r:embed="rId2"/>
          <a:stretch>
            <a:fillRect/>
          </a:stretch>
        </p:blipFill>
        <p:spPr>
          <a:xfrm>
            <a:off x="397243" y="908720"/>
            <a:ext cx="908422" cy="319056"/>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306068"/>
          </a:xfrm>
        </p:spPr>
        <p:txBody>
          <a:bodyPr/>
          <a:lstStyle/>
          <a:p>
            <a:pPr hangingPunct="0">
              <a:lnSpc>
                <a:spcPct val="140000"/>
              </a:lnSpc>
              <a:spcAft>
                <a:spcPts val="0"/>
              </a:spcAft>
            </a:pP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甲是当今世界第二大水电站——</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白鹤</a:t>
            </a: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滩</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水电站</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该水电站是我国实施</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西电东送</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大国</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重器，其发电量位居全世界第二，</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仅次于三</a:t>
            </a: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峡水电站</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其输电原理图如图乙所示，采用</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高压</a:t>
            </a: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输电</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可减少输电线上电能的损耗，发电机组发出电压有效值一定的交流电，经变压器升压后向远方输电，再经变压器降压后输送给用户</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假设输电线总电阻</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保持不变，变压器均为理想变压器，下列说法正确的是</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输电电压</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输电功率</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加倍</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则输电线损耗功率加倍</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输电电压</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输电功率</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加倍</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则输送给用户的功率也加倍</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输电功率</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输电电压</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加倍</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则输电线中的电流减半</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输电功率</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输电电压</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加倍</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则输电线损耗功率</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减半</a:t>
            </a:r>
            <a:endParaRPr lang="en-US"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5.eps" descr="id:2147493260;FounderCES"/>
          <p:cNvPicPr/>
          <p:nvPr/>
        </p:nvPicPr>
        <p:blipFill>
          <a:blip r:embed="rId1"/>
          <a:stretch>
            <a:fillRect/>
          </a:stretch>
        </p:blipFill>
        <p:spPr>
          <a:xfrm>
            <a:off x="487912" y="904741"/>
            <a:ext cx="936105" cy="301932"/>
          </a:xfrm>
          <a:prstGeom prst="rect">
            <a:avLst/>
          </a:prstGeom>
        </p:spPr>
      </p:pic>
      <p:pic>
        <p:nvPicPr>
          <p:cNvPr id="4" name="ca510.jpg" descr="id:2147493267;FounderCES"/>
          <p:cNvPicPr/>
          <p:nvPr/>
        </p:nvPicPr>
        <p:blipFill>
          <a:blip r:embed="rId2"/>
          <a:stretch>
            <a:fillRect/>
          </a:stretch>
        </p:blipFill>
        <p:spPr>
          <a:xfrm>
            <a:off x="6461786" y="1145201"/>
            <a:ext cx="1599624" cy="1146013"/>
          </a:xfrm>
          <a:prstGeom prst="rect">
            <a:avLst/>
          </a:prstGeom>
        </p:spPr>
      </p:pic>
      <p:pic>
        <p:nvPicPr>
          <p:cNvPr id="5" name="ca511.jpg" descr="id:2147493274;FounderCES"/>
          <p:cNvPicPr/>
          <p:nvPr/>
        </p:nvPicPr>
        <p:blipFill>
          <a:blip r:embed="rId3"/>
          <a:stretch>
            <a:fillRect/>
          </a:stretch>
        </p:blipFill>
        <p:spPr>
          <a:xfrm>
            <a:off x="8255446" y="1124744"/>
            <a:ext cx="3528392" cy="1136793"/>
          </a:xfrm>
          <a:prstGeom prst="rect">
            <a:avLst/>
          </a:prstGeom>
        </p:spPr>
      </p:pic>
      <p:sp>
        <p:nvSpPr>
          <p:cNvPr id="7" name="矩形 6"/>
          <p:cNvSpPr/>
          <p:nvPr/>
        </p:nvSpPr>
        <p:spPr>
          <a:xfrm>
            <a:off x="7019973" y="2248879"/>
            <a:ext cx="4475833" cy="576248"/>
          </a:xfrm>
          <a:prstGeom prst="rect">
            <a:avLst/>
          </a:prstGeom>
        </p:spPr>
        <p:txBody>
          <a:bodyPr wrap="square">
            <a:spAutoFit/>
          </a:bodyPr>
          <a:lstStyle/>
          <a:p>
            <a:pPr algn="just">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pic>
        <p:nvPicPr>
          <p:cNvPr id="8" name="24答案.eps" descr="id:2147489956;FounderCES"/>
          <p:cNvPicPr/>
          <p:nvPr/>
        </p:nvPicPr>
        <p:blipFill>
          <a:blip r:embed="rId4"/>
          <a:stretch>
            <a:fillRect/>
          </a:stretch>
        </p:blipFill>
        <p:spPr>
          <a:xfrm>
            <a:off x="497192" y="6059553"/>
            <a:ext cx="746615" cy="266553"/>
          </a:xfrm>
          <a:prstGeom prst="rect">
            <a:avLst/>
          </a:prstGeom>
        </p:spPr>
      </p:pic>
      <p:sp>
        <p:nvSpPr>
          <p:cNvPr id="9" name="矩形 8"/>
          <p:cNvSpPr/>
          <p:nvPr/>
        </p:nvSpPr>
        <p:spPr>
          <a:xfrm>
            <a:off x="1568320" y="5858610"/>
            <a:ext cx="388248" cy="539378"/>
          </a:xfrm>
          <a:prstGeom prst="rect">
            <a:avLst/>
          </a:prstGeom>
        </p:spPr>
        <p:txBody>
          <a:bodyPr wrap="none">
            <a:spAutoFit/>
          </a:bodyPr>
          <a:lstStyle/>
          <a:p>
            <a:pPr algn="just">
              <a:lnSpc>
                <a:spcPct val="150000"/>
              </a:lnSpc>
              <a:spcAft>
                <a:spcPts val="0"/>
              </a:spcAft>
            </a:pPr>
            <a:r>
              <a:rPr lang="en-US" altLang="zh-CN" sz="2200" dirty="0">
                <a:solidFill>
                  <a:srgbClr val="000000"/>
                </a:solidFill>
              </a:rPr>
              <a:t>C</a:t>
            </a:r>
            <a:endParaRPr lang="zh-CN" altLang="zh-CN" sz="220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20688"/>
                <a:ext cx="11485848" cy="5688673"/>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可知输电电流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损耗功率</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输电功率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输电线损耗功率</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变为</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原来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用户得到的功率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输电功率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加倍时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用户得到的功率没有加倍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由输电电流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输电功率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则输电线中的电流减半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输电功率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加倍</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输电线损耗功率变为原来的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620688"/>
                <a:ext cx="11485848" cy="5688673"/>
              </a:xfrm>
              <a:blipFill rotWithShape="1">
                <a:blip r:embed="rId1"/>
                <a:stretch>
                  <a:fillRect l="-2" t="-5" r="1"/>
                </a:stretch>
              </a:blipFill>
            </p:spPr>
            <p:txBody>
              <a:bodyPr/>
              <a:lstStyle/>
              <a:p>
                <a:r>
                  <a:rPr lang="zh-CN" altLang="en-US">
                    <a:noFill/>
                  </a:rPr>
                  <a:t> </a:t>
                </a:r>
              </a:p>
            </p:txBody>
          </p:sp>
        </mc:Fallback>
      </mc:AlternateContent>
      <p:pic>
        <p:nvPicPr>
          <p:cNvPr id="3" name="24解析.eps" descr="id:2147493281;FounderCES"/>
          <p:cNvPicPr/>
          <p:nvPr/>
        </p:nvPicPr>
        <p:blipFill>
          <a:blip r:embed="rId2"/>
          <a:stretch>
            <a:fillRect/>
          </a:stretch>
        </p:blipFill>
        <p:spPr>
          <a:xfrm>
            <a:off x="503935" y="980728"/>
            <a:ext cx="864096" cy="308496"/>
          </a:xfrm>
          <a:prstGeom prst="rect">
            <a:avLst/>
          </a:prstGeom>
        </p:spPr>
      </p:pic>
      <p:pic>
        <p:nvPicPr>
          <p:cNvPr id="4" name="ca510.jpg" descr="id:2147493267;FounderCES"/>
          <p:cNvPicPr/>
          <p:nvPr/>
        </p:nvPicPr>
        <p:blipFill>
          <a:blip r:embed="rId3"/>
          <a:stretch>
            <a:fillRect/>
          </a:stretch>
        </p:blipFill>
        <p:spPr>
          <a:xfrm>
            <a:off x="6383238" y="1317026"/>
            <a:ext cx="1599624" cy="1146013"/>
          </a:xfrm>
          <a:prstGeom prst="rect">
            <a:avLst/>
          </a:prstGeom>
        </p:spPr>
      </p:pic>
      <p:pic>
        <p:nvPicPr>
          <p:cNvPr id="5" name="ca511.jpg" descr="id:2147493274;FounderCES"/>
          <p:cNvPicPr/>
          <p:nvPr/>
        </p:nvPicPr>
        <p:blipFill>
          <a:blip r:embed="rId4"/>
          <a:stretch>
            <a:fillRect/>
          </a:stretch>
        </p:blipFill>
        <p:spPr>
          <a:xfrm>
            <a:off x="8176898" y="1296569"/>
            <a:ext cx="3528392" cy="1136793"/>
          </a:xfrm>
          <a:prstGeom prst="rect">
            <a:avLst/>
          </a:prstGeom>
        </p:spPr>
      </p:pic>
      <p:sp>
        <p:nvSpPr>
          <p:cNvPr id="6" name="矩形 5"/>
          <p:cNvSpPr/>
          <p:nvPr/>
        </p:nvSpPr>
        <p:spPr>
          <a:xfrm>
            <a:off x="6941425" y="2420704"/>
            <a:ext cx="4475833" cy="576248"/>
          </a:xfrm>
          <a:prstGeom prst="rect">
            <a:avLst/>
          </a:prstGeom>
        </p:spPr>
        <p:txBody>
          <a:bodyPr wrap="square">
            <a:spAutoFit/>
          </a:bodyPr>
          <a:lstStyle/>
          <a:p>
            <a:pPr algn="just">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837;FounderCES"/>
          <p:cNvPicPr/>
          <p:nvPr/>
        </p:nvPicPr>
        <p:blipFill>
          <a:blip r:embed="rId1"/>
          <a:stretch>
            <a:fillRect/>
          </a:stretch>
        </p:blipFill>
        <p:spPr>
          <a:xfrm>
            <a:off x="450589" y="918114"/>
            <a:ext cx="1242798" cy="330495"/>
          </a:xfrm>
          <a:prstGeom prst="rect">
            <a:avLst/>
          </a:prstGeom>
        </p:spPr>
      </p:pic>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电网</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供电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远距离输电的基本原理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在发电站内用升压变压器升压，然后进行远距离输电，在用电区域通过降压变压器降到用户所需的电压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通过网状的输电线、变电站，将许多电厂和广大用户连接起来，形成全国性或地区性的输电网络</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电网输电的优点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降低一次能源的运输成本，获得最大的经济效益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减小断电的风险，调剂不同地区电力供需的平衡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合理调度电力，使电力的供应更加可靠，质量更高</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73598" y="778789"/>
            <a:ext cx="7260360" cy="690782"/>
          </a:xfrm>
          <a:prstGeom prst="rect">
            <a:avLst/>
          </a:prstGeom>
          <a:ln>
            <a:noFill/>
          </a:ln>
        </p:spPr>
      </p:pic>
      <p:pic>
        <p:nvPicPr>
          <p:cNvPr id="4" name="要点1.eps" descr="id:2147489886;FounderCES"/>
          <p:cNvPicPr/>
          <p:nvPr/>
        </p:nvPicPr>
        <p:blipFill>
          <a:blip r:embed="rId2"/>
          <a:stretch>
            <a:fillRect/>
          </a:stretch>
        </p:blipFill>
        <p:spPr>
          <a:xfrm>
            <a:off x="474237" y="1637376"/>
            <a:ext cx="1053832" cy="370126"/>
          </a:xfrm>
          <a:prstGeom prst="rect">
            <a:avLst/>
          </a:prstGeom>
        </p:spPr>
      </p:pic>
      <p:sp>
        <p:nvSpPr>
          <p:cNvPr id="2" name="内容占位符 1"/>
          <p:cNvSpPr>
            <a:spLocks noGrp="1"/>
          </p:cNvSpPr>
          <p:nvPr>
            <p:ph idx="1"/>
          </p:nvPr>
        </p:nvSpPr>
        <p:spPr>
          <a:xfrm>
            <a:off x="360854" y="1484784"/>
            <a:ext cx="11485848" cy="230832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距离</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高压输电问题分析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解决远距离输电问题时，需要画输电的电路图，理清三个回路，抓住两个联系，掌握一个定律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画图、理清三个</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回路</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f307.jpg" descr="id:2147493007;FounderCES"/>
          <p:cNvPicPr/>
          <p:nvPr/>
        </p:nvPicPr>
        <p:blipFill>
          <a:blip r:embed="rId3"/>
          <a:stretch>
            <a:fillRect/>
          </a:stretch>
        </p:blipFill>
        <p:spPr>
          <a:xfrm>
            <a:off x="3286894" y="3762480"/>
            <a:ext cx="5400600" cy="1788201"/>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411511"/>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抓住两个联系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理想升压变压器中回路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和回路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的联系，即</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理想降压变压器中回路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和回路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的联系，即</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掌握一个定律</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根据能量守恒定律得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411511"/>
              </a:xfrm>
              <a:blipFill rotWithShape="1">
                <a:blip r:embed="rId1"/>
                <a:stretch>
                  <a:fillRect l="-2" t="-18" r="1" b="-1053"/>
                </a:stretch>
              </a:blipFill>
            </p:spPr>
            <p:txBody>
              <a:bodyPr/>
              <a:lstStyle/>
              <a:p>
                <a:r>
                  <a:rPr lang="zh-CN" altLang="en-US">
                    <a:noFill/>
                  </a:rPr>
                  <a:t> </a:t>
                </a:r>
              </a:p>
            </p:txBody>
          </p:sp>
        </mc:Fallback>
      </mc:AlternateContent>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2475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常用关系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功率关系：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电压关系：</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电流关系：</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输电电流：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线</m:t>
                            </m:r>
                          </m:sub>
                        </m:sSub>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024756"/>
              </a:xfrm>
              <a:blipFill rotWithShape="1">
                <a:blip r:embed="rId1"/>
                <a:stretch>
                  <a:fillRect l="-2" t="-16" r="1" b="-1165"/>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矩形 3"/>
              <p:cNvSpPr/>
              <p:nvPr/>
            </p:nvSpPr>
            <p:spPr>
              <a:xfrm>
                <a:off x="360854" y="4346666"/>
                <a:ext cx="10846920" cy="1890646"/>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dirty="0">
                    <a:solidFill>
                      <a:srgbClr val="000000"/>
                    </a:solidFill>
                    <a:latin typeface="宋体" panose="02010600030101010101" pitchFamily="2" charset="-122"/>
                    <a:cs typeface="Times New Roman" panose="02020603050405020304" pitchFamily="18" charset="0"/>
                  </a:rPr>
                  <a:t>⑤</a:t>
                </a:r>
                <a:r>
                  <a:rPr lang="zh-CN" altLang="zh-CN" sz="2400" dirty="0">
                    <a:solidFill>
                      <a:srgbClr val="000000"/>
                    </a:solidFill>
                    <a:cs typeface="Times New Roman" panose="02020603050405020304" pitchFamily="18" charset="0"/>
                  </a:rPr>
                  <a:t>输电线上损耗的电功率：</a:t>
                </a:r>
                <a:r>
                  <a:rPr lang="en-US" altLang="zh-CN" sz="2400" dirty="0">
                    <a:solidFill>
                      <a:srgbClr val="000000"/>
                    </a:solidFill>
                    <a:cs typeface="Times New Roman" panose="02020603050405020304" pitchFamily="18" charset="0"/>
                  </a:rPr>
                  <a:t>Δ</a:t>
                </a:r>
                <a:r>
                  <a:rPr lang="en-US" altLang="zh-CN" sz="2400" i="1" dirty="0">
                    <a:solidFill>
                      <a:srgbClr val="000000"/>
                    </a:solidFill>
                    <a:cs typeface="Times New Roman" panose="02020603050405020304" pitchFamily="18" charset="0"/>
                  </a:rPr>
                  <a:t>P</a:t>
                </a:r>
                <a:r>
                  <a:rPr lang="zh-CN" altLang="zh-CN" sz="2400" dirty="0">
                    <a:solidFill>
                      <a:srgbClr val="000000"/>
                    </a:solidFill>
                    <a:cs typeface="Times New Roman" panose="02020603050405020304" pitchFamily="18" charset="0"/>
                  </a:rPr>
                  <a:t>＝</a:t>
                </a:r>
                <a:r>
                  <a:rPr lang="en-US" altLang="zh-CN" sz="2400" i="1" dirty="0">
                    <a:solidFill>
                      <a:srgbClr val="000000"/>
                    </a:solidFill>
                    <a:cs typeface="Times New Roman" panose="02020603050405020304" pitchFamily="18" charset="0"/>
                  </a:rPr>
                  <a:t>P</a:t>
                </a:r>
                <a:r>
                  <a:rPr lang="en-US" altLang="zh-CN" sz="2400" baseline="-25000" dirty="0">
                    <a:solidFill>
                      <a:srgbClr val="000000"/>
                    </a:solidFill>
                    <a:cs typeface="Times New Roman" panose="02020603050405020304" pitchFamily="18" charset="0"/>
                  </a:rPr>
                  <a:t>2</a:t>
                </a:r>
                <a:r>
                  <a:rPr lang="zh-CN" altLang="zh-CN" sz="2400" dirty="0">
                    <a:solidFill>
                      <a:srgbClr val="000000"/>
                    </a:solidFill>
                    <a:cs typeface="Times New Roman" panose="02020603050405020304" pitchFamily="18" charset="0"/>
                  </a:rPr>
                  <a:t>－</a:t>
                </a:r>
                <a:r>
                  <a:rPr lang="en-US" altLang="zh-CN" sz="2400" i="1" dirty="0">
                    <a:solidFill>
                      <a:srgbClr val="000000"/>
                    </a:solidFill>
                    <a:cs typeface="Times New Roman" panose="02020603050405020304" pitchFamily="18" charset="0"/>
                  </a:rPr>
                  <a:t>P</a:t>
                </a:r>
                <a:r>
                  <a:rPr lang="en-US" altLang="zh-CN" sz="2400" baseline="-25000" dirty="0">
                    <a:solidFill>
                      <a:srgbClr val="000000"/>
                    </a:solidFill>
                    <a:cs typeface="Times New Roman" panose="02020603050405020304" pitchFamily="18" charset="0"/>
                  </a:rPr>
                  <a:t>3</a:t>
                </a:r>
                <a:r>
                  <a:rPr lang="zh-CN" altLang="zh-CN" sz="2400" dirty="0">
                    <a:solidFill>
                      <a:srgbClr val="000000"/>
                    </a:solidFill>
                    <a:cs typeface="Times New Roman" panose="02020603050405020304" pitchFamily="18" charset="0"/>
                  </a:rPr>
                  <a:t>＝</a:t>
                </a:r>
                <a14:m>
                  <m:oMath xmlns:m="http://schemas.openxmlformats.org/officeDocument/2006/math">
                    <m:sSubSup>
                      <m:sSub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sz="2400" i="1">
                            <a:solidFill>
                              <a:srgbClr val="000000"/>
                            </a:solidFill>
                            <a:latin typeface="Cambria Math" panose="02040503050406030204" pitchFamily="18" charset="0"/>
                            <a:cs typeface="Times New Roman" panose="02020603050405020304" pitchFamily="18" charset="0"/>
                          </a:rPr>
                          <m:t>𝑰</m:t>
                        </m:r>
                      </m:e>
                      <m:sub>
                        <m:r>
                          <m:rPr>
                            <m:nor/>
                          </m:rPr>
                          <a:rPr lang="zh-CN" altLang="zh-CN" sz="2400">
                            <a:solidFill>
                              <a:srgbClr val="000000"/>
                            </a:solidFill>
                            <a:latin typeface="Cambria Math" panose="02040503050406030204" pitchFamily="18" charset="0"/>
                            <a:cs typeface="Times New Roman" panose="02020603050405020304" pitchFamily="18" charset="0"/>
                          </a:rPr>
                          <m:t>线</m:t>
                        </m:r>
                      </m:sub>
                      <m:sup>
                        <m:r>
                          <a:rPr lang="en-US" altLang="zh-CN" sz="2400" i="1">
                            <a:solidFill>
                              <a:srgbClr val="000000"/>
                            </a:solidFill>
                            <a:latin typeface="Cambria Math" panose="02040503050406030204" pitchFamily="18" charset="0"/>
                            <a:cs typeface="Times New Roman" panose="02020603050405020304" pitchFamily="18" charset="0"/>
                          </a:rPr>
                          <m:t>𝟐</m:t>
                        </m:r>
                      </m:sup>
                    </m:sSubSup>
                  </m:oMath>
                </a14:m>
                <a:r>
                  <a:rPr lang="en-US" altLang="zh-CN" sz="2400" i="1" dirty="0">
                    <a:solidFill>
                      <a:srgbClr val="000000"/>
                    </a:solidFill>
                    <a:cs typeface="Times New Roman" panose="02020603050405020304" pitchFamily="18" charset="0"/>
                  </a:rPr>
                  <a:t>R</a:t>
                </a:r>
                <a:r>
                  <a:rPr lang="zh-CN" altLang="zh-CN" sz="2400" baseline="-25000" dirty="0">
                    <a:solidFill>
                      <a:srgbClr val="000000"/>
                    </a:solidFill>
                    <a:cs typeface="Times New Roman" panose="02020603050405020304" pitchFamily="18" charset="0"/>
                  </a:rPr>
                  <a:t>线</a:t>
                </a:r>
                <a:r>
                  <a:rPr lang="zh-CN" altLang="zh-CN" sz="2400" dirty="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𝚫</m:t>
                        </m:r>
                        <m:r>
                          <a:rPr lang="en-US" altLang="zh-CN" sz="2400" i="1">
                            <a:solidFill>
                              <a:srgbClr val="000000"/>
                            </a:solidFill>
                            <a:latin typeface="Cambria Math" panose="02040503050406030204" pitchFamily="18" charset="0"/>
                            <a:cs typeface="Times New Roman" panose="02020603050405020304" pitchFamily="18" charset="0"/>
                          </a:rPr>
                          <m:t>𝑼</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sz="2400">
                                <a:solidFill>
                                  <a:srgbClr val="000000"/>
                                </a:solidFill>
                                <a:latin typeface="宋体" panose="02010600030101010101" pitchFamily="2" charset="-122"/>
                                <a:cs typeface="Times New Roman" panose="02020603050405020304" pitchFamily="18" charset="0"/>
                              </a:rPr>
                              <m:t>)</m:t>
                            </m:r>
                          </m:e>
                          <m:sup>
                            <m:r>
                              <a:rPr lang="en-US" altLang="zh-CN" sz="2400" i="1">
                                <a:solidFill>
                                  <a:srgbClr val="000000"/>
                                </a:solidFill>
                                <a:latin typeface="Cambria Math" panose="02040503050406030204" pitchFamily="18" charset="0"/>
                                <a:cs typeface="Times New Roman" panose="02020603050405020304" pitchFamily="18" charset="0"/>
                              </a:rPr>
                              <m:t>𝟐</m:t>
                            </m:r>
                          </m:sup>
                        </m:sSup>
                      </m:num>
                      <m:den>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𝑹</m:t>
                            </m:r>
                          </m:e>
                          <m:sub>
                            <m:r>
                              <m:rPr>
                                <m:nor/>
                              </m:rPr>
                              <a:rPr lang="zh-CN" altLang="zh-CN" sz="2400">
                                <a:solidFill>
                                  <a:srgbClr val="000000"/>
                                </a:solidFill>
                                <a:latin typeface="Cambria Math" panose="02040503050406030204" pitchFamily="18" charset="0"/>
                                <a:cs typeface="Times New Roman" panose="02020603050405020304" pitchFamily="18" charset="0"/>
                              </a:rPr>
                              <m:t>线</m:t>
                            </m:r>
                          </m:sub>
                        </m:sSub>
                      </m:den>
                    </m:f>
                  </m:oMath>
                </a14:m>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Δ</a:t>
                </a:r>
                <a:r>
                  <a:rPr lang="en-US" altLang="zh-CN" sz="2400" i="1" dirty="0">
                    <a:solidFill>
                      <a:srgbClr val="000000"/>
                    </a:solidFill>
                    <a:cs typeface="Times New Roman" panose="02020603050405020304" pitchFamily="18" charset="0"/>
                  </a:rPr>
                  <a:t>UI</a:t>
                </a:r>
                <a:r>
                  <a:rPr lang="zh-CN" altLang="zh-CN" sz="2400" baseline="-25000" dirty="0">
                    <a:solidFill>
                      <a:srgbClr val="000000"/>
                    </a:solidFill>
                    <a:cs typeface="Times New Roman" panose="02020603050405020304" pitchFamily="18" charset="0"/>
                  </a:rPr>
                  <a:t>线</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050" b="0" dirty="0">
                  <a:solidFill>
                    <a:srgbClr val="000000"/>
                  </a:solidFill>
                  <a:cs typeface="Times New Roman" panose="02020603050405020304" pitchFamily="18" charset="0"/>
                </a:endParaRPr>
              </a:p>
              <a:p>
                <a:pPr lvl="0" algn="just" eaLnBrk="1">
                  <a:lnSpc>
                    <a:spcPct val="150000"/>
                  </a:lnSpc>
                  <a:spcBef>
                    <a:spcPts val="0"/>
                  </a:spcBef>
                  <a:spcAft>
                    <a:spcPts val="0"/>
                  </a:spcAft>
                  <a:tabLst>
                    <a:tab pos="5645150" algn="l"/>
                    <a:tab pos="9862820" algn="l"/>
                  </a:tabLst>
                </a:pPr>
                <a:r>
                  <a:rPr lang="en-US" altLang="zh-CN" sz="2400" dirty="0">
                    <a:solidFill>
                      <a:srgbClr val="000000"/>
                    </a:solidFill>
                    <a:latin typeface="宋体" panose="02010600030101010101" pitchFamily="2" charset="-122"/>
                    <a:cs typeface="Times New Roman" panose="02020603050405020304" pitchFamily="18" charset="0"/>
                  </a:rPr>
                  <a:t>⑥</a:t>
                </a:r>
                <a:r>
                  <a:rPr lang="zh-CN" altLang="zh-CN" sz="2400" dirty="0">
                    <a:solidFill>
                      <a:srgbClr val="000000"/>
                    </a:solidFill>
                    <a:cs typeface="Times New Roman" panose="02020603050405020304" pitchFamily="18" charset="0"/>
                  </a:rPr>
                  <a:t>输电线上的电压损失：</a:t>
                </a:r>
                <a:r>
                  <a:rPr lang="en-US" altLang="zh-CN" sz="2400" dirty="0">
                    <a:solidFill>
                      <a:srgbClr val="000000"/>
                    </a:solidFill>
                    <a:cs typeface="Times New Roman" panose="02020603050405020304" pitchFamily="18" charset="0"/>
                  </a:rPr>
                  <a:t>Δ</a:t>
                </a:r>
                <a:r>
                  <a:rPr lang="en-US" altLang="zh-CN" sz="2400" i="1" dirty="0">
                    <a:solidFill>
                      <a:srgbClr val="000000"/>
                    </a:solidFill>
                    <a:cs typeface="Times New Roman" panose="02020603050405020304" pitchFamily="18" charset="0"/>
                  </a:rPr>
                  <a:t>U</a:t>
                </a:r>
                <a:r>
                  <a:rPr lang="zh-CN" altLang="zh-CN" sz="2400" dirty="0">
                    <a:solidFill>
                      <a:srgbClr val="000000"/>
                    </a:solidFill>
                    <a:cs typeface="Times New Roman" panose="02020603050405020304" pitchFamily="18" charset="0"/>
                  </a:rPr>
                  <a:t>＝</a:t>
                </a:r>
                <a:r>
                  <a:rPr lang="en-US" altLang="zh-CN" sz="2400" i="1" dirty="0">
                    <a:solidFill>
                      <a:srgbClr val="000000"/>
                    </a:solidFill>
                    <a:cs typeface="Times New Roman" panose="02020603050405020304" pitchFamily="18" charset="0"/>
                  </a:rPr>
                  <a:t>I</a:t>
                </a:r>
                <a:r>
                  <a:rPr lang="zh-CN" altLang="zh-CN" sz="2400" baseline="-25000" dirty="0">
                    <a:solidFill>
                      <a:srgbClr val="000000"/>
                    </a:solidFill>
                    <a:cs typeface="Times New Roman" panose="02020603050405020304" pitchFamily="18" charset="0"/>
                  </a:rPr>
                  <a:t>线</a:t>
                </a:r>
                <a:r>
                  <a:rPr lang="en-US" altLang="zh-CN" sz="2400" i="1" dirty="0">
                    <a:solidFill>
                      <a:srgbClr val="000000"/>
                    </a:solidFill>
                    <a:cs typeface="Times New Roman" panose="02020603050405020304" pitchFamily="18" charset="0"/>
                  </a:rPr>
                  <a:t>R</a:t>
                </a:r>
                <a:r>
                  <a:rPr lang="zh-CN" altLang="zh-CN" sz="2400" baseline="-25000" dirty="0">
                    <a:solidFill>
                      <a:srgbClr val="000000"/>
                    </a:solidFill>
                    <a:cs typeface="Times New Roman" panose="02020603050405020304" pitchFamily="18" charset="0"/>
                  </a:rPr>
                  <a:t>线</a:t>
                </a:r>
                <a:r>
                  <a:rPr lang="zh-CN" altLang="zh-CN" sz="2400" dirty="0">
                    <a:solidFill>
                      <a:srgbClr val="000000"/>
                    </a:solidFill>
                    <a:cs typeface="Times New Roman" panose="02020603050405020304" pitchFamily="18" charset="0"/>
                  </a:rPr>
                  <a:t>＝</a:t>
                </a:r>
                <a:r>
                  <a:rPr lang="en-US" altLang="zh-CN" sz="2400" i="1" dirty="0">
                    <a:solidFill>
                      <a:srgbClr val="000000"/>
                    </a:solidFill>
                    <a:cs typeface="Times New Roman" panose="02020603050405020304" pitchFamily="18" charset="0"/>
                  </a:rPr>
                  <a:t>U</a:t>
                </a:r>
                <a:r>
                  <a:rPr lang="en-US" altLang="zh-CN" sz="2400" baseline="-25000" dirty="0">
                    <a:solidFill>
                      <a:srgbClr val="000000"/>
                    </a:solidFill>
                    <a:cs typeface="Times New Roman" panose="02020603050405020304" pitchFamily="18" charset="0"/>
                  </a:rPr>
                  <a:t>2</a:t>
                </a:r>
                <a:r>
                  <a:rPr lang="zh-CN" altLang="zh-CN" sz="2400" dirty="0">
                    <a:solidFill>
                      <a:srgbClr val="000000"/>
                    </a:solidFill>
                    <a:cs typeface="Times New Roman" panose="02020603050405020304" pitchFamily="18" charset="0"/>
                  </a:rPr>
                  <a:t>－</a:t>
                </a:r>
                <a:r>
                  <a:rPr lang="en-US" altLang="zh-CN" sz="2400" i="1" dirty="0">
                    <a:solidFill>
                      <a:srgbClr val="000000"/>
                    </a:solidFill>
                    <a:cs typeface="Times New Roman" panose="02020603050405020304" pitchFamily="18" charset="0"/>
                  </a:rPr>
                  <a:t>U</a:t>
                </a:r>
                <a:r>
                  <a:rPr lang="en-US" altLang="zh-CN" sz="2400" baseline="-25000" dirty="0">
                    <a:solidFill>
                      <a:srgbClr val="000000"/>
                    </a:solidFill>
                    <a:cs typeface="Times New Roman" panose="02020603050405020304" pitchFamily="18" charset="0"/>
                  </a:rPr>
                  <a:t>3</a:t>
                </a:r>
                <a:r>
                  <a:rPr lang="en-US" altLang="zh-CN" sz="2400" dirty="0">
                    <a:solidFill>
                      <a:srgbClr val="000000"/>
                    </a:solidFill>
                    <a:latin typeface="宋体" panose="02010600030101010101" pitchFamily="2" charset="-122"/>
                    <a:cs typeface="Times New Roman" panose="02020603050405020304" pitchFamily="18" charset="0"/>
                  </a:rPr>
                  <a:t>.</a:t>
                </a:r>
                <a:endParaRPr lang="en-US" altLang="zh-CN" sz="2400" dirty="0">
                  <a:solidFill>
                    <a:srgbClr val="000000"/>
                  </a:solidFill>
                  <a:latin typeface="宋体" panose="02010600030101010101" pitchFamily="2" charset="-122"/>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360854" y="4346666"/>
                <a:ext cx="10846920" cy="1890646"/>
              </a:xfrm>
              <a:prstGeom prst="rect">
                <a:avLst/>
              </a:prstGeom>
              <a:blipFill rotWithShape="1">
                <a:blip r:embed="rId2"/>
                <a:stretch>
                  <a:fillRect l="-2" t="-5" b="18"/>
                </a:stretch>
              </a:blipFill>
            </p:spPr>
            <p:txBody>
              <a:bodyPr/>
              <a:lstStyle/>
              <a:p>
                <a:r>
                  <a:rPr lang="zh-CN" altLang="en-US">
                    <a:noFill/>
                  </a:rPr>
                  <a:t> </a:t>
                </a:r>
              </a:p>
            </p:txBody>
          </p:sp>
        </mc:Fallback>
      </mc:AlternateContent>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883260"/>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减少电压损失和功率损失的方法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减小输电线的电阻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可知，可减小电阻率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，目前一般用电阻率较小的铜或铝作为导线材料；也可增大导线的横截面积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，但这要多耗费金属材料，增加成本，同时给输电线的铺设工程带来很大的困难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减小输电电流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𝑷</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可知，在输送功率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一定，输电线电阻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一定的条件下，输电电压提高到原来的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倍，输送电流可减小为原来的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，输电线上的功率损耗将降为原来的</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883260"/>
              </a:xfrm>
              <a:blipFill rotWithShape="1">
                <a:blip r:embed="rId1"/>
                <a:stretch>
                  <a:fillRect l="-2" t="-13" r="1" b="2"/>
                </a:stretch>
              </a:blipFill>
            </p:spPr>
            <p:txBody>
              <a:bodyPr/>
              <a:lstStyle/>
              <a:p>
                <a:r>
                  <a:rPr lang="zh-CN" altLang="en-US">
                    <a:noFill/>
                  </a:rPr>
                  <a:t> </a:t>
                </a:r>
              </a:p>
            </p:txBody>
          </p:sp>
        </mc:Fallback>
      </mc:AlternateContent>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图所示为长距离高压输电的示意图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关于长距离输电，下列说法正确的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减小输电导线的横截面积有利于减小输电过程中的电能损失</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高压输电通过减小输电电流来减小电路的发热损耗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在输送电压一定时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输送的电功率越大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输电过程中的电能损失越小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高压输电综合考虑各种因素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输电电压</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越高越好</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1.eps" descr="id:2147493014;FounderCES"/>
          <p:cNvPicPr/>
          <p:nvPr/>
        </p:nvPicPr>
        <p:blipFill>
          <a:blip r:embed="rId1"/>
          <a:stretch>
            <a:fillRect/>
          </a:stretch>
        </p:blipFill>
        <p:spPr>
          <a:xfrm>
            <a:off x="478582" y="916916"/>
            <a:ext cx="1080120" cy="348383"/>
          </a:xfrm>
          <a:prstGeom prst="rect">
            <a:avLst/>
          </a:prstGeom>
        </p:spPr>
      </p:pic>
      <p:pic>
        <p:nvPicPr>
          <p:cNvPr id="4" name="qw12.jpg" descr="id:2147493021;FounderCES"/>
          <p:cNvPicPr/>
          <p:nvPr/>
        </p:nvPicPr>
        <p:blipFill>
          <a:blip r:embed="rId2"/>
          <a:stretch>
            <a:fillRect/>
          </a:stretch>
        </p:blipFill>
        <p:spPr>
          <a:xfrm>
            <a:off x="3502918" y="1844824"/>
            <a:ext cx="4980637" cy="1698687"/>
          </a:xfrm>
          <a:prstGeom prst="rect">
            <a:avLst/>
          </a:prstGeom>
        </p:spPr>
      </p:pic>
      <p:pic>
        <p:nvPicPr>
          <p:cNvPr id="5" name="24答案.eps" descr="id:2147489956;FounderCES"/>
          <p:cNvPicPr/>
          <p:nvPr/>
        </p:nvPicPr>
        <p:blipFill>
          <a:blip r:embed="rId3"/>
          <a:stretch>
            <a:fillRect/>
          </a:stretch>
        </p:blipFill>
        <p:spPr>
          <a:xfrm>
            <a:off x="487861" y="5889663"/>
            <a:ext cx="826824" cy="295189"/>
          </a:xfrm>
          <a:prstGeom prst="rect">
            <a:avLst/>
          </a:prstGeom>
        </p:spPr>
      </p:pic>
      <p:sp>
        <p:nvSpPr>
          <p:cNvPr id="6" name="矩形 5"/>
          <p:cNvSpPr/>
          <p:nvPr/>
        </p:nvSpPr>
        <p:spPr>
          <a:xfrm>
            <a:off x="1549371" y="5794309"/>
            <a:ext cx="389850" cy="461665"/>
          </a:xfrm>
          <a:prstGeom prst="rect">
            <a:avLst/>
          </a:prstGeom>
        </p:spPr>
        <p:txBody>
          <a:bodyPr wrap="none">
            <a:spAutoFit/>
          </a:bodyPr>
          <a:lstStyle/>
          <a:p>
            <a:r>
              <a:rPr lang="en-US" altLang="zh-CN" sz="2400" dirty="0">
                <a:solidFill>
                  <a:srgbClr val="000000"/>
                </a:solidFill>
              </a:rPr>
              <a:t>B</a:t>
            </a: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6682</Words>
  <Application>WPS 演示</Application>
  <PresentationFormat>自定义</PresentationFormat>
  <Paragraphs>224</Paragraphs>
  <Slides>32</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32</vt:i4>
      </vt:variant>
    </vt:vector>
  </HeadingPairs>
  <TitlesOfParts>
    <vt:vector size="45" baseType="lpstr">
      <vt:lpstr>Arial</vt:lpstr>
      <vt:lpstr>宋体</vt:lpstr>
      <vt:lpstr>Wingdings</vt:lpstr>
      <vt:lpstr>Times New Roman</vt:lpstr>
      <vt:lpstr>楷体</vt:lpstr>
      <vt:lpstr>微软雅黑</vt:lpstr>
      <vt:lpstr>黑体</vt:lpstr>
      <vt:lpstr>Cambria Math</vt:lpstr>
      <vt:lpstr>Arial Unicode MS</vt:lpstr>
      <vt:lpstr>Calibri</vt:lpstr>
      <vt:lpstr>Book Antiqua</vt:lpstr>
      <vt:lpstr>仿宋</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402</cp:revision>
  <dcterms:created xsi:type="dcterms:W3CDTF">2020-11-06T05:24:00Z</dcterms:created>
  <dcterms:modified xsi:type="dcterms:W3CDTF">2025-08-06T06:21:50Z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089D810360424003947580B2F149C62D_12</vt:lpwstr>
  </property>
</Properties>
</file>